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03-Jan-20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03-Jan-20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03-Jan-20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03-Jan-20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03-Jan-20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03-Jan-20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03-Jan-20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03-Jan-20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57400"/>
            <a:ext cx="8915400" cy="3581400"/>
          </a:xfrm>
        </p:spPr>
        <p:txBody>
          <a:bodyPr>
            <a:normAutofit/>
          </a:bodyPr>
          <a:lstStyle/>
          <a:p>
            <a:pPr algn="ctr"/>
            <a:r>
              <a:rPr lang="en-US" sz="4000" b="1" dirty="0" smtClean="0"/>
              <a:t>According to the method of study</a:t>
            </a:r>
            <a:br>
              <a:rPr lang="en-US" sz="4000" b="1" dirty="0" smtClean="0"/>
            </a:br>
            <a:r>
              <a:rPr lang="en-US" sz="4000" b="1" dirty="0" smtClean="0"/>
              <a:t>historical</a:t>
            </a:r>
            <a:br>
              <a:rPr lang="en-US" sz="4000" b="1" dirty="0" smtClean="0"/>
            </a:br>
            <a:r>
              <a:rPr lang="en-US" sz="4000" b="1" dirty="0" smtClean="0"/>
              <a:t> descriptive and </a:t>
            </a:r>
            <a:br>
              <a:rPr lang="en-US" sz="4000" b="1" dirty="0" smtClean="0"/>
            </a:br>
            <a:r>
              <a:rPr lang="en-US" sz="4000" b="1" dirty="0" smtClean="0"/>
              <a:t>experimental research</a:t>
            </a: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77200" cy="5516563"/>
          </a:xfrm>
        </p:spPr>
        <p:txBody>
          <a:bodyPr>
            <a:normAutofit fontScale="85000" lnSpcReduction="20000"/>
          </a:bodyPr>
          <a:lstStyle/>
          <a:p>
            <a:pPr lvl="0">
              <a:buNone/>
            </a:pPr>
            <a:r>
              <a:rPr lang="en-GB" b="1" dirty="0" smtClean="0"/>
              <a:t>Studying the History of Institutions and Organizations</a:t>
            </a:r>
            <a:endParaRPr lang="en-US" dirty="0" smtClean="0"/>
          </a:p>
          <a:p>
            <a:pPr>
              <a:buNone/>
            </a:pPr>
            <a:endParaRPr lang="en-GB" dirty="0" smtClean="0"/>
          </a:p>
          <a:p>
            <a:pPr>
              <a:buNone/>
            </a:pPr>
            <a:r>
              <a:rPr lang="en-GB" dirty="0" smtClean="0"/>
              <a:t>	Studying the history of some prominent schools, universities and other educational institutions also provide numerous problems for significant historical research. </a:t>
            </a:r>
          </a:p>
          <a:p>
            <a:pPr>
              <a:buNone/>
            </a:pPr>
            <a:endParaRPr lang="en-GB" dirty="0" smtClean="0"/>
          </a:p>
          <a:p>
            <a:pPr>
              <a:buNone/>
            </a:pPr>
            <a:r>
              <a:rPr lang="en-GB" dirty="0" smtClean="0"/>
              <a:t>	When studying such history, the same general method applies as for the study of an educator’s life. </a:t>
            </a:r>
          </a:p>
          <a:p>
            <a:pPr>
              <a:buNone/>
            </a:pPr>
            <a:endParaRPr lang="en-GB" dirty="0" smtClean="0"/>
          </a:p>
          <a:p>
            <a:pPr>
              <a:buNone/>
            </a:pPr>
            <a:r>
              <a:rPr lang="en-GB" dirty="0" smtClean="0"/>
              <a:t>	In India for example, one may study the history of the growth and development of </a:t>
            </a:r>
            <a:r>
              <a:rPr lang="en-GB" dirty="0" err="1" smtClean="0"/>
              <a:t>VishwaBharati</a:t>
            </a:r>
            <a:r>
              <a:rPr lang="en-GB" dirty="0" smtClean="0"/>
              <a:t> University.</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in historical research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550926" lvl="0" indent="-514350">
              <a:buFont typeface="+mj-lt"/>
              <a:buAutoNum type="arabicPeriod"/>
            </a:pPr>
            <a:r>
              <a:rPr lang="en-US" b="1" dirty="0" smtClean="0"/>
              <a:t>Identify a Topic and Define the Problem </a:t>
            </a:r>
            <a:endParaRPr lang="en-US" dirty="0" smtClean="0"/>
          </a:p>
          <a:p>
            <a:pPr marL="550926" lvl="0" indent="-514350">
              <a:buFont typeface="+mj-lt"/>
              <a:buAutoNum type="arabicPeriod"/>
            </a:pPr>
            <a:r>
              <a:rPr lang="en-US" b="1" dirty="0" smtClean="0"/>
              <a:t>Formulation of hypothesis</a:t>
            </a:r>
            <a:endParaRPr lang="en-US" dirty="0" smtClean="0"/>
          </a:p>
          <a:p>
            <a:pPr marL="550926" lvl="0" indent="-514350">
              <a:buFont typeface="+mj-lt"/>
              <a:buAutoNum type="arabicPeriod"/>
            </a:pPr>
            <a:r>
              <a:rPr lang="en-US" b="1" dirty="0" smtClean="0"/>
              <a:t>Search for Sources of Data / Data collection</a:t>
            </a:r>
          </a:p>
          <a:p>
            <a:pPr lvl="0"/>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7010400"/>
          </a:xfrm>
        </p:spPr>
        <p:txBody>
          <a:bodyPr>
            <a:normAutofit fontScale="70000" lnSpcReduction="20000"/>
          </a:bodyPr>
          <a:lstStyle/>
          <a:p>
            <a:pPr>
              <a:buNone/>
            </a:pPr>
            <a:r>
              <a:rPr lang="en-US" b="1" dirty="0" smtClean="0"/>
              <a:t>Primary Sources: </a:t>
            </a:r>
            <a:r>
              <a:rPr lang="en-US" dirty="0" smtClean="0"/>
              <a:t>a primary data source is that one who … was present at the events of which he tells. </a:t>
            </a:r>
          </a:p>
          <a:p>
            <a:endParaRPr lang="en-US" dirty="0" smtClean="0"/>
          </a:p>
          <a:p>
            <a:pPr lvl="0"/>
            <a:r>
              <a:rPr lang="en-US" b="1" dirty="0" smtClean="0"/>
              <a:t>Relics or remains</a:t>
            </a:r>
            <a:r>
              <a:rPr lang="en-US" dirty="0" smtClean="0"/>
              <a:t>: The remains of a given historical period. These could include teaching materials. Equipment, textbooks, examinations, samples of students works, photographs, coins, tools, furniture, buildings and pieces of art and culture. Most of these remains provide non-verbal information. </a:t>
            </a:r>
          </a:p>
          <a:p>
            <a:pPr lvl="0"/>
            <a:endParaRPr lang="en-US" dirty="0" smtClean="0"/>
          </a:p>
          <a:p>
            <a:pPr lvl="0"/>
            <a:r>
              <a:rPr lang="en-US" b="1" dirty="0" smtClean="0"/>
              <a:t> Official records and Other documentary materials: </a:t>
            </a:r>
            <a:r>
              <a:rPr lang="en-US" dirty="0" smtClean="0"/>
              <a:t>This category include records and reports of legislative bodies and state department of public instruction, principals, deans, department heads, educational committees, examinations etc.</a:t>
            </a:r>
          </a:p>
          <a:p>
            <a:pPr lvl="0"/>
            <a:endParaRPr lang="en-US" dirty="0" smtClean="0"/>
          </a:p>
          <a:p>
            <a:pPr lvl="0"/>
            <a:r>
              <a:rPr lang="en-US" b="1" dirty="0" smtClean="0"/>
              <a:t>Oral Testimony: </a:t>
            </a:r>
            <a:r>
              <a:rPr lang="en-US" dirty="0" smtClean="0"/>
              <a:t>It is the spoken account of a witness of, or participant in, an event. This evidence is obtained in a personal interview and may be recorded or transcribed as the witness relates his or her experiences. This includes interviews with administrators, teachers and other school employees, students and relatives etc.</a:t>
            </a:r>
          </a:p>
          <a:p>
            <a:pPr>
              <a:buNone/>
            </a:pPr>
            <a:r>
              <a:rPr lang="en-US" b="1" dirty="0" smtClean="0"/>
              <a:t>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Secondary Sources</a:t>
            </a:r>
          </a:p>
          <a:p>
            <a:endParaRPr lang="en-US" b="1" dirty="0" smtClean="0"/>
          </a:p>
          <a:p>
            <a:pPr lvl="1">
              <a:buNone/>
            </a:pPr>
            <a:r>
              <a:rPr lang="en-US" b="1" dirty="0" smtClean="0"/>
              <a:t>	 </a:t>
            </a:r>
            <a:r>
              <a:rPr lang="en-US" dirty="0" smtClean="0"/>
              <a:t>A secondary source is one in which witnessed by the reporter i.e. the person describing the event was not actually present but who obtained his descriptions or narrations from another person or source. </a:t>
            </a:r>
          </a:p>
          <a:p>
            <a:pPr lvl="1">
              <a:buNone/>
            </a:pPr>
            <a:endParaRPr lang="en-US" dirty="0" smtClean="0"/>
          </a:p>
          <a:p>
            <a:pPr lvl="1">
              <a:buNone/>
            </a:pPr>
            <a:r>
              <a:rPr lang="en-US" dirty="0" smtClean="0"/>
              <a:t>	This another person may or may not be a primary source. Secondary sources, thus, do not have a direct physical relationship with the event being studies. </a:t>
            </a:r>
          </a:p>
          <a:p>
            <a:pPr lvl="1">
              <a:buNone/>
            </a:pPr>
            <a:endParaRPr lang="en-US" dirty="0" smtClean="0"/>
          </a:p>
          <a:p>
            <a:pPr lvl="1">
              <a:buNone/>
            </a:pPr>
            <a:r>
              <a:rPr lang="en-US" dirty="0" smtClean="0"/>
              <a:t>	They include data which are not original. Examples of secondary sources include textbooks, biographies, encyclopedias, reference books, replicas of art objects and paintings and so on.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rmAutofit fontScale="90000"/>
          </a:bodyPr>
          <a:lstStyle/>
          <a:p>
            <a:r>
              <a:rPr lang="en-US" b="1" dirty="0" smtClean="0"/>
              <a:t>Steps in historical research ......</a:t>
            </a:r>
            <a:r>
              <a:rPr lang="en-US" dirty="0" smtClean="0"/>
              <a:t/>
            </a:r>
            <a:br>
              <a:rPr lang="en-US" dirty="0" smtClean="0"/>
            </a:b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4. Evaluation of the Historical Sources </a:t>
            </a:r>
            <a:endParaRPr lang="en-US" dirty="0" smtClean="0"/>
          </a:p>
          <a:p>
            <a:pPr>
              <a:buNone/>
            </a:pPr>
            <a:endParaRPr lang="en-US" dirty="0" smtClean="0"/>
          </a:p>
          <a:p>
            <a:pPr>
              <a:buNone/>
            </a:pPr>
            <a:r>
              <a:rPr lang="en-US" dirty="0" smtClean="0"/>
              <a:t>	 (</a:t>
            </a:r>
            <a:r>
              <a:rPr lang="en-US" dirty="0" err="1" smtClean="0"/>
              <a:t>i</a:t>
            </a:r>
            <a:r>
              <a:rPr lang="en-US" dirty="0" smtClean="0"/>
              <a:t>) external evaluation or criticism and</a:t>
            </a:r>
          </a:p>
          <a:p>
            <a:pPr>
              <a:buNone/>
            </a:pPr>
            <a:endParaRPr lang="en-US" dirty="0" smtClean="0"/>
          </a:p>
          <a:p>
            <a:pPr>
              <a:buNone/>
            </a:pPr>
            <a:r>
              <a:rPr lang="en-US" dirty="0" smtClean="0"/>
              <a:t>	 (ii) internal evaluation or criticism.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745163"/>
          </a:xfrm>
        </p:spPr>
        <p:txBody>
          <a:bodyPr>
            <a:normAutofit fontScale="85000" lnSpcReduction="20000"/>
          </a:bodyPr>
          <a:lstStyle/>
          <a:p>
            <a:pPr>
              <a:buNone/>
            </a:pPr>
            <a:r>
              <a:rPr lang="en-US" dirty="0" smtClean="0"/>
              <a:t> </a:t>
            </a:r>
            <a:r>
              <a:rPr lang="en-US" b="1" dirty="0" smtClean="0"/>
              <a:t>(</a:t>
            </a:r>
            <a:r>
              <a:rPr lang="en-US" b="1" dirty="0" err="1" smtClean="0"/>
              <a:t>i</a:t>
            </a:r>
            <a:r>
              <a:rPr lang="en-US" b="1" dirty="0" smtClean="0"/>
              <a:t>) External Criticism of Data</a:t>
            </a:r>
            <a:r>
              <a:rPr lang="en-US" dirty="0" smtClean="0"/>
              <a:t>: </a:t>
            </a:r>
          </a:p>
          <a:p>
            <a:pPr>
              <a:buNone/>
            </a:pPr>
            <a:endParaRPr lang="en-US" dirty="0" smtClean="0"/>
          </a:p>
          <a:p>
            <a:pPr>
              <a:buNone/>
            </a:pPr>
            <a:r>
              <a:rPr lang="en-US" dirty="0" smtClean="0"/>
              <a:t>	External criticism establishes the authenticity or genuineness of data.</a:t>
            </a:r>
          </a:p>
          <a:p>
            <a:pPr>
              <a:buNone/>
            </a:pPr>
            <a:endParaRPr lang="en-US" dirty="0" smtClean="0"/>
          </a:p>
          <a:p>
            <a:pPr>
              <a:buNone/>
            </a:pPr>
            <a:r>
              <a:rPr lang="en-US" dirty="0" smtClean="0"/>
              <a:t>	This is sometimes also known as lower criticism of data. </a:t>
            </a:r>
          </a:p>
          <a:p>
            <a:pPr>
              <a:buNone/>
            </a:pPr>
            <a:endParaRPr lang="en-US" dirty="0" smtClean="0"/>
          </a:p>
          <a:p>
            <a:pPr>
              <a:buNone/>
            </a:pPr>
            <a:r>
              <a:rPr lang="en-US" dirty="0" smtClean="0"/>
              <a:t>	External criticism regards the issue of authenticity of the data from the psychological attitude of the researcher in that it is primarily concerned with the question, is the source of data genuine?.External criticism is aimed at answering questions about the nature of the historical source such as who wrote it? Where? When? Under which circumstances? Is it original? Is it genuine? and so on.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dirty="0" smtClean="0"/>
              <a:t>ii) Internal Criticism of Data </a:t>
            </a:r>
          </a:p>
          <a:p>
            <a:pPr>
              <a:buNone/>
            </a:pPr>
            <a:endParaRPr lang="en-US" b="1" dirty="0" smtClean="0"/>
          </a:p>
          <a:p>
            <a:pPr>
              <a:buNone/>
            </a:pPr>
            <a:r>
              <a:rPr lang="en-US" b="1" dirty="0" smtClean="0"/>
              <a:t>	</a:t>
            </a:r>
            <a:r>
              <a:rPr lang="en-US" dirty="0" smtClean="0"/>
              <a:t>Having attention on the accuracy and wroth of the data contained in the document. </a:t>
            </a:r>
          </a:p>
          <a:p>
            <a:pPr>
              <a:buNone/>
            </a:pPr>
            <a:endParaRPr lang="en-US" dirty="0" smtClean="0"/>
          </a:p>
          <a:p>
            <a:pPr>
              <a:buNone/>
            </a:pPr>
            <a:r>
              <a:rPr lang="en-US" dirty="0" smtClean="0"/>
              <a:t>	Internal criticism is concerned with the meaning of the written material. It is also known as higher criticism of data. </a:t>
            </a:r>
          </a:p>
          <a:p>
            <a:pPr>
              <a:buNone/>
            </a:pPr>
            <a:r>
              <a:rPr lang="en-US" dirty="0" smtClean="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in historical research......</a:t>
            </a:r>
            <a:endParaRPr lang="en-US" dirty="0"/>
          </a:p>
        </p:txBody>
      </p:sp>
      <p:sp>
        <p:nvSpPr>
          <p:cNvPr id="3" name="Content Placeholder 2"/>
          <p:cNvSpPr>
            <a:spLocks noGrp="1"/>
          </p:cNvSpPr>
          <p:nvPr>
            <p:ph idx="1"/>
          </p:nvPr>
        </p:nvSpPr>
        <p:spPr/>
        <p:txBody>
          <a:bodyPr>
            <a:normAutofit fontScale="77500" lnSpcReduction="20000"/>
          </a:bodyPr>
          <a:lstStyle/>
          <a:p>
            <a:pPr lvl="0">
              <a:buNone/>
            </a:pPr>
            <a:endParaRPr lang="en-US" b="1" dirty="0" smtClean="0"/>
          </a:p>
          <a:p>
            <a:pPr lvl="0">
              <a:buNone/>
            </a:pPr>
            <a:r>
              <a:rPr lang="en-US" b="1" dirty="0" smtClean="0"/>
              <a:t>5. Analysis, Synthesis, Summarizing and Interpretation of Data </a:t>
            </a:r>
          </a:p>
          <a:p>
            <a:pPr lvl="0">
              <a:buNone/>
            </a:pPr>
            <a:endParaRPr lang="en-US" b="1" dirty="0" smtClean="0"/>
          </a:p>
          <a:p>
            <a:pPr>
              <a:buNone/>
            </a:pPr>
            <a:r>
              <a:rPr lang="en-US" b="1" dirty="0" smtClean="0"/>
              <a:t>6. Writing the Research Report : </a:t>
            </a:r>
            <a:endParaRPr lang="en-US" dirty="0" smtClean="0"/>
          </a:p>
          <a:p>
            <a:pPr lvl="0">
              <a:buNone/>
            </a:pPr>
            <a:endParaRPr lang="en-US" dirty="0" smtClean="0"/>
          </a:p>
          <a:p>
            <a:pPr>
              <a:buNone/>
            </a:pPr>
            <a:r>
              <a:rPr lang="en-US" dirty="0" smtClean="0"/>
              <a:t>	In a historical research, data collection is flexible. Research reports should be written in a dignified and objective style. However the historian is permitted a little more freedom in reporting.</a:t>
            </a:r>
            <a:r>
              <a:rPr lang="en-GB" dirty="0" smtClean="0"/>
              <a:t> Thus reports of historical research have no standard formats. The presentation of data analysis, interpretations and the findings depend on the nature of the problem.</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Advantages of historical research</a:t>
            </a:r>
            <a:endParaRPr lang="en-US" dirty="0"/>
          </a:p>
        </p:txBody>
      </p:sp>
      <p:sp>
        <p:nvSpPr>
          <p:cNvPr id="3" name="Content Placeholder 2"/>
          <p:cNvSpPr>
            <a:spLocks noGrp="1"/>
          </p:cNvSpPr>
          <p:nvPr>
            <p:ph idx="1"/>
          </p:nvPr>
        </p:nvSpPr>
        <p:spPr/>
        <p:txBody>
          <a:bodyPr/>
          <a:lstStyle/>
          <a:p>
            <a:endParaRPr lang="en-US" dirty="0" smtClean="0"/>
          </a:p>
          <a:p>
            <a:pPr lvl="0"/>
            <a:r>
              <a:rPr lang="en-GB" dirty="0" smtClean="0"/>
              <a:t>It enables us to understand how and why educational theories and practices developed</a:t>
            </a:r>
          </a:p>
          <a:p>
            <a:pPr lvl="0"/>
            <a:endParaRPr lang="en-US" dirty="0" smtClean="0"/>
          </a:p>
          <a:p>
            <a:pPr lvl="0"/>
            <a:r>
              <a:rPr lang="en-GB" dirty="0" smtClean="0"/>
              <a:t>It throws light on present trends and can help in predicting future trends</a:t>
            </a:r>
            <a:endParaRPr lang="en-US" dirty="0" smtClean="0"/>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Limitations of Historical Research </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7467600" cy="5029200"/>
          </a:xfrm>
        </p:spPr>
        <p:txBody>
          <a:bodyPr>
            <a:normAutofit fontScale="77500" lnSpcReduction="20000"/>
          </a:bodyPr>
          <a:lstStyle/>
          <a:p>
            <a:pPr lvl="0"/>
            <a:r>
              <a:rPr lang="en-GB" dirty="0" smtClean="0"/>
              <a:t>Interpretation of historical sources may be biased.</a:t>
            </a:r>
          </a:p>
          <a:p>
            <a:pPr lvl="0"/>
            <a:endParaRPr lang="en-US" dirty="0" smtClean="0"/>
          </a:p>
          <a:p>
            <a:pPr lvl="0"/>
            <a:r>
              <a:rPr lang="en-GB" dirty="0" smtClean="0"/>
              <a:t>Interpretation of historical sources is very time consuming.</a:t>
            </a:r>
          </a:p>
          <a:p>
            <a:pPr lvl="0"/>
            <a:endParaRPr lang="en-US" dirty="0" smtClean="0"/>
          </a:p>
          <a:p>
            <a:pPr lvl="0"/>
            <a:r>
              <a:rPr lang="en-GB" dirty="0" smtClean="0"/>
              <a:t>Computerized analysis of the content in the documents could be costly</a:t>
            </a:r>
          </a:p>
          <a:p>
            <a:pPr lvl="0"/>
            <a:endParaRPr lang="en-US" dirty="0" smtClean="0"/>
          </a:p>
          <a:p>
            <a:pPr lvl="0"/>
            <a:r>
              <a:rPr lang="en-GB" dirty="0" smtClean="0"/>
              <a:t>The sources of historical materials may well be problematic.</a:t>
            </a:r>
          </a:p>
          <a:p>
            <a:pPr lvl="0"/>
            <a:endParaRPr lang="en-US" dirty="0" smtClean="0"/>
          </a:p>
          <a:p>
            <a:pPr lvl="0"/>
            <a:r>
              <a:rPr lang="en-GB" dirty="0" smtClean="0"/>
              <a:t>Due to the lack of control over external variables, historical research is very weak with regard to the demands of internal validity.</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687762"/>
          </a:xfrm>
        </p:spPr>
        <p:txBody>
          <a:bodyPr/>
          <a:lstStyle/>
          <a:p>
            <a:pPr algn="ctr"/>
            <a:r>
              <a:rPr lang="en-US" sz="4800" b="1" dirty="0" smtClean="0"/>
              <a:t/>
            </a:r>
            <a:br>
              <a:rPr lang="en-US" sz="4800" b="1" dirty="0" smtClean="0"/>
            </a:br>
            <a:r>
              <a:rPr lang="en-US" sz="4800" b="1" dirty="0" smtClean="0"/>
              <a:t/>
            </a:r>
            <a:br>
              <a:rPr lang="en-US" sz="4800" b="1" dirty="0" smtClean="0"/>
            </a:br>
            <a:r>
              <a:rPr lang="en-US" sz="4800" b="1" dirty="0" smtClean="0"/>
              <a:t/>
            </a:r>
            <a:br>
              <a:rPr lang="en-US" sz="4800" b="1" dirty="0" smtClean="0"/>
            </a:br>
            <a:r>
              <a:rPr lang="en-US" sz="4800" b="1" dirty="0" smtClean="0"/>
              <a:t>Historical Research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Historical research........</a:t>
            </a:r>
            <a:endParaRPr lang="en-US" dirty="0"/>
          </a:p>
        </p:txBody>
      </p:sp>
      <p:sp>
        <p:nvSpPr>
          <p:cNvPr id="3" name="Content Placeholder 2"/>
          <p:cNvSpPr>
            <a:spLocks noGrp="1"/>
          </p:cNvSpPr>
          <p:nvPr>
            <p:ph idx="1"/>
          </p:nvPr>
        </p:nvSpPr>
        <p:spPr/>
        <p:txBody>
          <a:bodyPr/>
          <a:lstStyle/>
          <a:p>
            <a:r>
              <a:rPr lang="en-GB" dirty="0" smtClean="0"/>
              <a:t>“Historical research deals with the past experiences… </a:t>
            </a:r>
          </a:p>
          <a:p>
            <a:endParaRPr lang="en-GB" dirty="0" smtClean="0"/>
          </a:p>
          <a:p>
            <a:r>
              <a:rPr lang="en-GB" dirty="0" smtClean="0"/>
              <a:t>Its aim is to apply the method of reflective thinking of social problems, still unsolved, by means of discovery of past trends of event, fact and attitude.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Purposes or scope of Historical Research</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7467600" cy="5334000"/>
          </a:xfrm>
        </p:spPr>
        <p:txBody>
          <a:bodyPr>
            <a:normAutofit fontScale="55000" lnSpcReduction="20000"/>
          </a:bodyPr>
          <a:lstStyle/>
          <a:p>
            <a:pPr lvl="0"/>
            <a:r>
              <a:rPr lang="en-GB" dirty="0" smtClean="0"/>
              <a:t>To gain a clear perspective of the past and the present. The present problems are understandable only on the basis of their past.</a:t>
            </a:r>
          </a:p>
          <a:p>
            <a:pPr lvl="0"/>
            <a:endParaRPr lang="en-US" dirty="0" smtClean="0"/>
          </a:p>
          <a:p>
            <a:pPr lvl="0"/>
            <a:r>
              <a:rPr lang="en-GB" dirty="0" smtClean="0"/>
              <a:t>The most common motive is to arrive at an accurate account of the past.</a:t>
            </a:r>
          </a:p>
          <a:p>
            <a:pPr lvl="0"/>
            <a:endParaRPr lang="en-US" dirty="0" smtClean="0"/>
          </a:p>
          <a:p>
            <a:pPr lvl="0"/>
            <a:r>
              <a:rPr lang="en-GB" dirty="0" smtClean="0"/>
              <a:t>To study about the history of education helps  </a:t>
            </a:r>
            <a:r>
              <a:rPr lang="en-US" dirty="0" smtClean="0"/>
              <a:t>to </a:t>
            </a:r>
            <a:r>
              <a:rPr lang="en-US" dirty="0" err="1" smtClean="0"/>
              <a:t>recognise</a:t>
            </a:r>
            <a:r>
              <a:rPr lang="en-US" dirty="0" smtClean="0"/>
              <a:t> the weakness of the educational system.</a:t>
            </a:r>
          </a:p>
          <a:p>
            <a:pPr lvl="0"/>
            <a:endParaRPr lang="en-US" dirty="0" smtClean="0"/>
          </a:p>
          <a:p>
            <a:pPr lvl="0"/>
            <a:r>
              <a:rPr lang="en-GB" dirty="0" smtClean="0"/>
              <a:t>It helps in avoiding mistakes of the past.</a:t>
            </a:r>
          </a:p>
          <a:p>
            <a:pPr lvl="0"/>
            <a:endParaRPr lang="en-US" dirty="0" smtClean="0"/>
          </a:p>
          <a:p>
            <a:pPr lvl="0"/>
            <a:r>
              <a:rPr lang="en-GB" dirty="0" smtClean="0"/>
              <a:t>It enables us to understand the dynamics of educational change.</a:t>
            </a:r>
          </a:p>
          <a:p>
            <a:pPr lvl="0"/>
            <a:endParaRPr lang="en-US" dirty="0" smtClean="0"/>
          </a:p>
          <a:p>
            <a:pPr lvl="0"/>
            <a:r>
              <a:rPr lang="en-GB" dirty="0" smtClean="0"/>
              <a:t>It develops understanding of the deep-rooted causes of the present day educational problems.</a:t>
            </a:r>
          </a:p>
          <a:p>
            <a:pPr lvl="0"/>
            <a:endParaRPr lang="en-US" dirty="0" smtClean="0"/>
          </a:p>
          <a:p>
            <a:pPr lvl="0"/>
            <a:r>
              <a:rPr lang="en-GB" dirty="0" smtClean="0"/>
              <a:t>It helps to remove educational prejudices, misconceptions, fads and frills.</a:t>
            </a:r>
          </a:p>
          <a:p>
            <a:pPr lvl="0"/>
            <a:endParaRPr lang="en-US" dirty="0" smtClean="0"/>
          </a:p>
          <a:p>
            <a:pPr lvl="0"/>
            <a:r>
              <a:rPr lang="en-GB" dirty="0" smtClean="0"/>
              <a:t>It is a necessary foundation for any educational reform.</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Characteristics of Historic Research</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7467600" cy="5105400"/>
          </a:xfrm>
        </p:spPr>
        <p:txBody>
          <a:bodyPr>
            <a:normAutofit fontScale="70000" lnSpcReduction="20000"/>
          </a:bodyPr>
          <a:lstStyle/>
          <a:p>
            <a:pPr lvl="0"/>
            <a:r>
              <a:rPr lang="en-GB" dirty="0" smtClean="0"/>
              <a:t>It is not a mere accumulation of facts </a:t>
            </a:r>
          </a:p>
          <a:p>
            <a:pPr lvl="0"/>
            <a:endParaRPr lang="en-US" dirty="0" smtClean="0"/>
          </a:p>
          <a:p>
            <a:pPr lvl="0"/>
            <a:r>
              <a:rPr lang="en-GB" dirty="0" smtClean="0"/>
              <a:t>It is an analysis of occurrences with the objective of recapturing the nuances, personalities and ideas that influenced these events.</a:t>
            </a:r>
          </a:p>
          <a:p>
            <a:pPr lvl="0"/>
            <a:endParaRPr lang="en-US" dirty="0" smtClean="0"/>
          </a:p>
          <a:p>
            <a:pPr lvl="0"/>
            <a:r>
              <a:rPr lang="en-GB" dirty="0" smtClean="0"/>
              <a:t>It </a:t>
            </a:r>
            <a:r>
              <a:rPr lang="en-GB" dirty="0" smtClean="0">
                <a:solidFill>
                  <a:srgbClr val="FF0000"/>
                </a:solidFill>
              </a:rPr>
              <a:t>deals with discovery of data </a:t>
            </a:r>
            <a:r>
              <a:rPr lang="en-GB" dirty="0" smtClean="0"/>
              <a:t>that already exists and does not involve creation of data using structured tools.</a:t>
            </a:r>
          </a:p>
          <a:p>
            <a:pPr lvl="0"/>
            <a:endParaRPr lang="en-US" dirty="0" smtClean="0"/>
          </a:p>
          <a:p>
            <a:pPr lvl="0"/>
            <a:r>
              <a:rPr lang="en-GB" dirty="0" smtClean="0"/>
              <a:t>It is analytical in that it uses logical induction.</a:t>
            </a:r>
          </a:p>
          <a:p>
            <a:pPr lvl="0"/>
            <a:endParaRPr lang="en-US" dirty="0" smtClean="0"/>
          </a:p>
          <a:p>
            <a:pPr lvl="0"/>
            <a:r>
              <a:rPr lang="en-GB" dirty="0" smtClean="0"/>
              <a:t>It has a variety of foci such as issues, events, movements and concepts.</a:t>
            </a:r>
          </a:p>
          <a:p>
            <a:pPr lvl="0"/>
            <a:endParaRPr lang="en-US" dirty="0" smtClean="0"/>
          </a:p>
          <a:p>
            <a:pPr lvl="0"/>
            <a:r>
              <a:rPr lang="en-GB" dirty="0" smtClean="0"/>
              <a:t>It records and evaluates the accomplishments of individuals, agencies or institutions.</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Approaches of historical research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pPr lvl="0"/>
            <a:r>
              <a:rPr lang="en-US" b="1" dirty="0" smtClean="0"/>
              <a:t>Perspective Approach : </a:t>
            </a:r>
            <a:r>
              <a:rPr lang="en-US" dirty="0" smtClean="0"/>
              <a:t>To study the events from the past towards present.</a:t>
            </a:r>
          </a:p>
          <a:p>
            <a:pPr lvl="0"/>
            <a:endParaRPr lang="en-US" dirty="0" smtClean="0"/>
          </a:p>
          <a:p>
            <a:pPr lvl="0"/>
            <a:r>
              <a:rPr lang="en-US" b="1" dirty="0" smtClean="0"/>
              <a:t>Retrospective Approach: </a:t>
            </a:r>
            <a:r>
              <a:rPr lang="en-US" dirty="0" smtClean="0"/>
              <a:t>To study the events of present and proceed to past events.</a:t>
            </a:r>
          </a:p>
          <a:p>
            <a:pPr lvl="0"/>
            <a:endParaRPr lang="en-US" dirty="0" smtClean="0"/>
          </a:p>
          <a:p>
            <a:pPr>
              <a:buNone/>
            </a:pPr>
            <a:r>
              <a:rPr lang="en-US" dirty="0" smtClean="0"/>
              <a:t>		The first approach is ancient approach while the second is a recent one.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Types of Historical Research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GB" b="1" dirty="0" smtClean="0"/>
              <a:t>Bibliographic Research </a:t>
            </a:r>
            <a:endParaRPr lang="en-US" dirty="0" smtClean="0"/>
          </a:p>
          <a:p>
            <a:pPr>
              <a:buNone/>
            </a:pPr>
            <a:r>
              <a:rPr lang="en-GB" dirty="0" smtClean="0"/>
              <a:t>	</a:t>
            </a:r>
          </a:p>
          <a:p>
            <a:pPr>
              <a:buNone/>
            </a:pPr>
            <a:r>
              <a:rPr lang="en-GB" dirty="0" smtClean="0"/>
              <a:t>	Bibliographic research aims at determining and presenting truthfully the important facts about the life, character and achievements of important educators.</a:t>
            </a:r>
          </a:p>
          <a:p>
            <a:pPr>
              <a:buNone/>
            </a:pPr>
            <a:endParaRPr lang="en-GB" dirty="0" smtClean="0"/>
          </a:p>
          <a:p>
            <a:pPr>
              <a:buNone/>
            </a:pPr>
            <a:r>
              <a:rPr lang="en-GB" dirty="0" smtClean="0"/>
              <a:t>	 In Indian context one may study the contributions of </a:t>
            </a:r>
            <a:r>
              <a:rPr lang="en-GB" dirty="0" err="1" smtClean="0"/>
              <a:t>Gandhiji</a:t>
            </a:r>
            <a:r>
              <a:rPr lang="en-GB" dirty="0" smtClean="0"/>
              <a:t>, Tagore and other leading educationists and their influence on current educational practice and thought.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467600" cy="5516563"/>
          </a:xfrm>
        </p:spPr>
        <p:txBody>
          <a:bodyPr>
            <a:normAutofit fontScale="77500" lnSpcReduction="20000"/>
          </a:bodyPr>
          <a:lstStyle/>
          <a:p>
            <a:pPr lvl="0">
              <a:buNone/>
            </a:pPr>
            <a:r>
              <a:rPr lang="en-GB" b="1" dirty="0" smtClean="0"/>
              <a:t>Legal Research</a:t>
            </a:r>
            <a:endParaRPr lang="en-US" dirty="0" smtClean="0"/>
          </a:p>
          <a:p>
            <a:pPr>
              <a:buNone/>
            </a:pPr>
            <a:r>
              <a:rPr lang="en-GB" dirty="0" smtClean="0"/>
              <a:t>	</a:t>
            </a:r>
          </a:p>
          <a:p>
            <a:pPr>
              <a:buNone/>
            </a:pPr>
            <a:r>
              <a:rPr lang="en-GB" dirty="0" smtClean="0"/>
              <a:t>	Legal research is of immense value and interest to educational administrators. </a:t>
            </a:r>
          </a:p>
          <a:p>
            <a:pPr>
              <a:buNone/>
            </a:pPr>
            <a:endParaRPr lang="en-GB" dirty="0" smtClean="0"/>
          </a:p>
          <a:p>
            <a:pPr>
              <a:buNone/>
            </a:pPr>
            <a:r>
              <a:rPr lang="en-GB" dirty="0" smtClean="0"/>
              <a:t>	It aims to study the legal basis of educational institutions run by different religions and castes, relation between central and state governments with regard to education, legal status of teachers and students, administration of private aided schools, school finance, participation of students in the administration of universities, etc. </a:t>
            </a:r>
          </a:p>
          <a:p>
            <a:pPr>
              <a:buNone/>
            </a:pPr>
            <a:endParaRPr lang="en-GB" dirty="0" smtClean="0"/>
          </a:p>
          <a:p>
            <a:pPr>
              <a:buNone/>
            </a:pPr>
            <a:r>
              <a:rPr lang="en-GB" dirty="0" smtClean="0"/>
              <a:t>	Legal research </a:t>
            </a:r>
            <a:r>
              <a:rPr lang="en-GB" dirty="0" smtClean="0">
                <a:solidFill>
                  <a:srgbClr val="FFFF00"/>
                </a:solidFill>
              </a:rPr>
              <a:t>needs special training in the field of law, </a:t>
            </a:r>
            <a:r>
              <a:rPr lang="en-GB" dirty="0" smtClean="0"/>
              <a:t>and any one without training is not competent to do this type of research.</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9437"/>
            <a:ext cx="7924800" cy="5592763"/>
          </a:xfrm>
        </p:spPr>
        <p:txBody>
          <a:bodyPr>
            <a:normAutofit fontScale="85000" lnSpcReduction="20000"/>
          </a:bodyPr>
          <a:lstStyle/>
          <a:p>
            <a:pPr lvl="0">
              <a:buNone/>
            </a:pPr>
            <a:r>
              <a:rPr lang="en-GB" b="1" dirty="0" smtClean="0"/>
              <a:t>Studying the History of Ideas</a:t>
            </a:r>
            <a:endParaRPr lang="en-US" dirty="0" smtClean="0"/>
          </a:p>
          <a:p>
            <a:pPr>
              <a:buNone/>
            </a:pPr>
            <a:endParaRPr lang="en-GB" dirty="0" smtClean="0"/>
          </a:p>
          <a:p>
            <a:pPr>
              <a:buNone/>
            </a:pPr>
            <a:r>
              <a:rPr lang="en-GB" dirty="0" smtClean="0"/>
              <a:t>	Studying the history of ideas involves the tracing of major philosophical or scientific thoughts from their origins through their different stages of development. </a:t>
            </a:r>
          </a:p>
          <a:p>
            <a:pPr>
              <a:buNone/>
            </a:pPr>
            <a:endParaRPr lang="en-GB" dirty="0" smtClean="0"/>
          </a:p>
          <a:p>
            <a:pPr>
              <a:buNone/>
            </a:pPr>
            <a:r>
              <a:rPr lang="en-GB" dirty="0" smtClean="0"/>
              <a:t>	It also aims at tracing of changes in popular thoughts and attitudes over a given period of time. </a:t>
            </a:r>
          </a:p>
          <a:p>
            <a:pPr>
              <a:buNone/>
            </a:pPr>
            <a:endParaRPr lang="en-GB" dirty="0" smtClean="0"/>
          </a:p>
          <a:p>
            <a:pPr>
              <a:buNone/>
            </a:pPr>
            <a:r>
              <a:rPr lang="en-GB" dirty="0" smtClean="0"/>
              <a:t>	The evolution of current concepts like team teaching, the problem-solving approach, mastery-learning approach, etc. provide important topics of historical research.</a:t>
            </a:r>
            <a:endParaRPr lang="en-US" dirty="0" smtClean="0"/>
          </a:p>
          <a:p>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93</TotalTime>
  <Words>656</Words>
  <Application>Microsoft Office PowerPoint</Application>
  <PresentationFormat>On-screen Show (4:3)</PresentationFormat>
  <Paragraphs>128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Technic</vt:lpstr>
      <vt:lpstr>According to the method of study historical  descriptive and  experimental research </vt:lpstr>
      <vt:lpstr>   Historical Research</vt:lpstr>
      <vt:lpstr>Historical research........</vt:lpstr>
      <vt:lpstr>Purposes or scope of Historical Research </vt:lpstr>
      <vt:lpstr>Characteristics of Historic Research </vt:lpstr>
      <vt:lpstr>Approaches of historical research </vt:lpstr>
      <vt:lpstr>Types of Historical Research </vt:lpstr>
      <vt:lpstr>Slide 8</vt:lpstr>
      <vt:lpstr>Slide 9</vt:lpstr>
      <vt:lpstr>Slide 10</vt:lpstr>
      <vt:lpstr>Steps in historical research  </vt:lpstr>
      <vt:lpstr>Slide 12</vt:lpstr>
      <vt:lpstr>Slide 13</vt:lpstr>
      <vt:lpstr>Steps in historical research ...... .</vt:lpstr>
      <vt:lpstr>Slide 15</vt:lpstr>
      <vt:lpstr>Slide 16</vt:lpstr>
      <vt:lpstr>Steps in historical research......</vt:lpstr>
      <vt:lpstr>Advantages of historical research</vt:lpstr>
      <vt:lpstr>Limitations of Historical Research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According to the method of study historical  descriptive and  experimental research </dc:title>
  <dc:creator>acer2</dc:creator>
  <cp:lastModifiedBy>server</cp:lastModifiedBy>
  <cp:revision>13</cp:revision>
  <dcterms:created xsi:type="dcterms:W3CDTF">2006-08-16T00:00:00Z</dcterms:created>
  <dcterms:modified xsi:type="dcterms:W3CDTF">2020-01-03T09:46:39Z</dcterms:modified>
</cp:coreProperties>
</file>