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27-Jan-20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D8BD707-D9CF-40AE-B4C6-C98DA3205C09}" type="datetimeFigureOut">
              <a:rPr lang="en-US" smtClean="0"/>
              <a:pPr/>
              <a:t>27-Jan-20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27-Jan-20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Quasi-Experimental Design</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It fails to control the effects due to history. For ex: The factors such as climatic changes, examinations may contribute to the observed change in the dependent variable.</a:t>
            </a:r>
          </a:p>
          <a:p>
            <a:pPr lvl="0"/>
            <a:endParaRPr lang="en-US" dirty="0" smtClean="0"/>
          </a:p>
          <a:p>
            <a:pPr lvl="0"/>
            <a:r>
              <a:rPr lang="en-US" dirty="0" smtClean="0"/>
              <a:t>Due to repeated test, there may be a kind of interaction effect of testing that would restrict the findings to those populations which have been subjected to repeated testing.</a:t>
            </a:r>
          </a:p>
          <a:p>
            <a:pPr lvl="0"/>
            <a:endParaRPr lang="en-US" dirty="0" smtClean="0"/>
          </a:p>
          <a:p>
            <a:pPr lvl="0"/>
            <a:r>
              <a:rPr lang="en-US" dirty="0" smtClean="0"/>
              <a:t>The usual statistical tests of significance may not be appropriate for a time design.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Equivalent Time –Sample Design</a:t>
            </a:r>
            <a:r>
              <a:rPr lang="en-US" dirty="0" smtClean="0"/>
              <a:t/>
            </a:r>
            <a:br>
              <a:rPr lang="en-US" dirty="0" smtClean="0"/>
            </a:br>
            <a:endParaRPr lang="en-US" dirty="0"/>
          </a:p>
        </p:txBody>
      </p:sp>
      <p:sp>
        <p:nvSpPr>
          <p:cNvPr id="3" name="Content Placeholder 2"/>
          <p:cNvSpPr>
            <a:spLocks noGrp="1"/>
          </p:cNvSpPr>
          <p:nvPr>
            <p:ph idx="1"/>
          </p:nvPr>
        </p:nvSpPr>
        <p:spPr>
          <a:xfrm>
            <a:off x="457200" y="1783560"/>
            <a:ext cx="8229600" cy="4572000"/>
          </a:xfrm>
        </p:spPr>
        <p:txBody>
          <a:bodyPr>
            <a:normAutofit fontScale="85000" lnSpcReduction="20000"/>
          </a:bodyPr>
          <a:lstStyle/>
          <a:p>
            <a:pPr>
              <a:buNone/>
            </a:pPr>
            <a:r>
              <a:rPr lang="en-US" dirty="0" smtClean="0"/>
              <a:t> </a:t>
            </a:r>
          </a:p>
          <a:p>
            <a:pPr>
              <a:buNone/>
            </a:pPr>
            <a:r>
              <a:rPr lang="en-US" dirty="0" smtClean="0"/>
              <a:t>	In this design one group use as the experimental and control group. The experimental condition (</a:t>
            </a:r>
            <a:r>
              <a:rPr lang="en-US" b="1" dirty="0" smtClean="0"/>
              <a:t>X</a:t>
            </a:r>
            <a:r>
              <a:rPr lang="en-US" b="1" baseline="-25000" dirty="0" smtClean="0"/>
              <a:t>1</a:t>
            </a:r>
            <a:r>
              <a:rPr lang="en-US" dirty="0" smtClean="0"/>
              <a:t>) is presented between some observation and </a:t>
            </a:r>
            <a:r>
              <a:rPr lang="en-US" b="1" dirty="0" smtClean="0"/>
              <a:t>C</a:t>
            </a:r>
            <a:r>
              <a:rPr lang="en-US" dirty="0" smtClean="0"/>
              <a:t> between others. This may be diagrammed as below,</a:t>
            </a:r>
          </a:p>
          <a:p>
            <a:pPr>
              <a:buNone/>
            </a:pPr>
            <a:r>
              <a:rPr lang="en-US" dirty="0" smtClean="0"/>
              <a:t> </a:t>
            </a:r>
          </a:p>
          <a:p>
            <a:pPr>
              <a:buNone/>
            </a:pPr>
            <a:r>
              <a:rPr lang="en-US" b="1" dirty="0" smtClean="0"/>
              <a:t>O</a:t>
            </a:r>
            <a:r>
              <a:rPr lang="en-US" b="1" baseline="-25000" dirty="0" smtClean="0"/>
              <a:t>1</a:t>
            </a:r>
            <a:r>
              <a:rPr lang="en-US" b="1" dirty="0" smtClean="0"/>
              <a:t>	X</a:t>
            </a:r>
            <a:r>
              <a:rPr lang="en-US" b="1" baseline="-25000" dirty="0" smtClean="0"/>
              <a:t>1</a:t>
            </a:r>
            <a:r>
              <a:rPr lang="en-US" b="1" dirty="0" smtClean="0"/>
              <a:t>	O</a:t>
            </a:r>
            <a:r>
              <a:rPr lang="en-US" b="1" baseline="-25000" dirty="0" smtClean="0"/>
              <a:t>2</a:t>
            </a:r>
            <a:r>
              <a:rPr lang="en-US" b="1" dirty="0" smtClean="0"/>
              <a:t>	C	O</a:t>
            </a:r>
            <a:r>
              <a:rPr lang="en-US" b="1" baseline="-25000" dirty="0" smtClean="0"/>
              <a:t>3</a:t>
            </a:r>
            <a:r>
              <a:rPr lang="en-US" b="1" dirty="0" smtClean="0"/>
              <a:t>	X</a:t>
            </a:r>
            <a:r>
              <a:rPr lang="en-US" b="1" baseline="-25000" dirty="0" smtClean="0"/>
              <a:t>1</a:t>
            </a:r>
            <a:r>
              <a:rPr lang="en-US" b="1" dirty="0" smtClean="0"/>
              <a:t>	O</a:t>
            </a:r>
            <a:r>
              <a:rPr lang="en-US" b="1" baseline="-25000" dirty="0" smtClean="0"/>
              <a:t>4</a:t>
            </a:r>
            <a:r>
              <a:rPr lang="en-US" b="1" dirty="0" smtClean="0"/>
              <a:t>	C	O</a:t>
            </a:r>
            <a:r>
              <a:rPr lang="en-US" b="1" baseline="-25000" dirty="0" smtClean="0"/>
              <a:t>5</a:t>
            </a:r>
            <a:endParaRPr lang="en-US" dirty="0" smtClean="0"/>
          </a:p>
          <a:p>
            <a:pPr>
              <a:buNone/>
            </a:pPr>
            <a:r>
              <a:rPr lang="en-US" dirty="0" smtClean="0"/>
              <a:t> </a:t>
            </a:r>
          </a:p>
          <a:p>
            <a:pPr>
              <a:buNone/>
            </a:pPr>
            <a:r>
              <a:rPr lang="en-US" dirty="0" smtClean="0"/>
              <a:t>	It is clear from the above diagram in the equivalent time sample design, the treatment (</a:t>
            </a:r>
            <a:r>
              <a:rPr lang="en-US" b="1" dirty="0" smtClean="0"/>
              <a:t>X</a:t>
            </a:r>
            <a:r>
              <a:rPr lang="en-US" b="1" baseline="-25000" dirty="0" smtClean="0"/>
              <a:t>1</a:t>
            </a:r>
            <a:r>
              <a:rPr lang="en-US" dirty="0" smtClean="0"/>
              <a:t>), instead of being given for a single time, is introduced and reintroduced with some other experiences (</a:t>
            </a:r>
            <a:r>
              <a:rPr lang="en-US" b="1" dirty="0" smtClean="0"/>
              <a:t>C</a:t>
            </a:r>
            <a:r>
              <a:rPr lang="en-US" dirty="0" smtClean="0"/>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Equivalent Time –Sample Design…</a:t>
            </a:r>
            <a:r>
              <a:rPr lang="en-US" dirty="0" smtClean="0"/>
              <a:t/>
            </a:r>
            <a:br>
              <a:rPr lang="en-US" dirty="0" smtClean="0"/>
            </a:br>
            <a:endParaRPr lang="en-US" dirty="0"/>
          </a:p>
        </p:txBody>
      </p:sp>
      <p:sp>
        <p:nvSpPr>
          <p:cNvPr id="3" name="Content Placeholder 2"/>
          <p:cNvSpPr>
            <a:spLocks noGrp="1"/>
          </p:cNvSpPr>
          <p:nvPr>
            <p:ph idx="1"/>
          </p:nvPr>
        </p:nvSpPr>
        <p:spPr>
          <a:xfrm>
            <a:off x="914400" y="1783560"/>
            <a:ext cx="7772400" cy="5074440"/>
          </a:xfrm>
        </p:spPr>
        <p:txBody>
          <a:bodyPr>
            <a:normAutofit fontScale="77500" lnSpcReduction="20000"/>
          </a:bodyPr>
          <a:lstStyle/>
          <a:p>
            <a:r>
              <a:rPr lang="en-US" dirty="0" smtClean="0"/>
              <a:t>Ex: Suppose the researcher wants to study the effect of showing a 25 minute </a:t>
            </a:r>
            <a:r>
              <a:rPr lang="en-US" dirty="0" smtClean="0">
                <a:solidFill>
                  <a:srgbClr val="FFFF00"/>
                </a:solidFill>
              </a:rPr>
              <a:t>nationalization</a:t>
            </a:r>
            <a:r>
              <a:rPr lang="en-US" dirty="0" smtClean="0"/>
              <a:t> film on the attitude towards nationalization for a group of grade IX students. The researcher shows the film to a group of students (</a:t>
            </a:r>
            <a:r>
              <a:rPr lang="en-US" b="1" dirty="0" smtClean="0"/>
              <a:t>X</a:t>
            </a:r>
            <a:r>
              <a:rPr lang="en-US" b="1" baseline="-25000" dirty="0" smtClean="0"/>
              <a:t>1</a:t>
            </a:r>
            <a:r>
              <a:rPr lang="en-US" dirty="0" smtClean="0"/>
              <a:t>). After that, he administers the measures of attitude change towards nationalization (</a:t>
            </a:r>
            <a:r>
              <a:rPr lang="en-US" b="1" dirty="0" smtClean="0"/>
              <a:t>O</a:t>
            </a:r>
            <a:r>
              <a:rPr lang="en-US" b="1" baseline="-25000" dirty="0" smtClean="0"/>
              <a:t>1</a:t>
            </a:r>
            <a:r>
              <a:rPr lang="en-US" dirty="0" smtClean="0"/>
              <a:t>). After a few days, the experimenter </a:t>
            </a:r>
            <a:r>
              <a:rPr lang="en-US" dirty="0" smtClean="0">
                <a:solidFill>
                  <a:srgbClr val="FFFF00"/>
                </a:solidFill>
              </a:rPr>
              <a:t>briefly discusses the general usefulness of nationalization</a:t>
            </a:r>
            <a:r>
              <a:rPr lang="en-US" dirty="0" smtClean="0"/>
              <a:t> with them in their class (</a:t>
            </a:r>
            <a:r>
              <a:rPr lang="en-US" b="1" dirty="0" smtClean="0"/>
              <a:t>C</a:t>
            </a:r>
            <a:r>
              <a:rPr lang="en-US" dirty="0" smtClean="0"/>
              <a:t>). Again their attitude can be made (</a:t>
            </a:r>
            <a:r>
              <a:rPr lang="en-US" b="1" dirty="0" smtClean="0"/>
              <a:t>O</a:t>
            </a:r>
            <a:r>
              <a:rPr lang="en-US" b="1" baseline="-25000" dirty="0" smtClean="0"/>
              <a:t>2</a:t>
            </a:r>
            <a:r>
              <a:rPr lang="en-US" dirty="0" smtClean="0"/>
              <a:t>). After a few days the group witness the same film (</a:t>
            </a:r>
            <a:r>
              <a:rPr lang="en-US" b="1" dirty="0" smtClean="0"/>
              <a:t>X</a:t>
            </a:r>
            <a:r>
              <a:rPr lang="en-US" b="1" baseline="-25000" dirty="0" smtClean="0"/>
              <a:t>1</a:t>
            </a:r>
            <a:r>
              <a:rPr lang="en-US" dirty="0" smtClean="0"/>
              <a:t>) and the measure of attitude obtained (</a:t>
            </a:r>
            <a:r>
              <a:rPr lang="en-US" b="1" dirty="0" smtClean="0"/>
              <a:t>O</a:t>
            </a:r>
            <a:r>
              <a:rPr lang="en-US" b="1" baseline="-25000" dirty="0" smtClean="0"/>
              <a:t>3</a:t>
            </a:r>
            <a:r>
              <a:rPr lang="en-US" dirty="0" smtClean="0"/>
              <a:t>). This process of reintroduction of topic will continue. The statistical comparison of </a:t>
            </a:r>
            <a:r>
              <a:rPr lang="en-US" b="1" dirty="0" smtClean="0"/>
              <a:t>O</a:t>
            </a:r>
            <a:r>
              <a:rPr lang="en-US" b="1" baseline="-25000" dirty="0" smtClean="0"/>
              <a:t>1</a:t>
            </a:r>
            <a:r>
              <a:rPr lang="en-US" dirty="0" smtClean="0"/>
              <a:t> and </a:t>
            </a:r>
            <a:r>
              <a:rPr lang="en-US" b="1" dirty="0" smtClean="0"/>
              <a:t>O</a:t>
            </a:r>
            <a:r>
              <a:rPr lang="en-US" b="1" baseline="-25000" dirty="0" smtClean="0"/>
              <a:t>3</a:t>
            </a:r>
            <a:r>
              <a:rPr lang="en-US" dirty="0" smtClean="0"/>
              <a:t> with </a:t>
            </a:r>
            <a:r>
              <a:rPr lang="en-US" b="1" dirty="0" smtClean="0"/>
              <a:t>O</a:t>
            </a:r>
            <a:r>
              <a:rPr lang="en-US" b="1" baseline="-25000" dirty="0" smtClean="0"/>
              <a:t>2</a:t>
            </a:r>
            <a:r>
              <a:rPr lang="en-US" dirty="0" smtClean="0"/>
              <a:t> and </a:t>
            </a:r>
            <a:r>
              <a:rPr lang="en-US" b="1" dirty="0" smtClean="0"/>
              <a:t>O</a:t>
            </a:r>
            <a:r>
              <a:rPr lang="en-US" b="1" baseline="-25000" dirty="0" smtClean="0"/>
              <a:t>4</a:t>
            </a:r>
            <a:r>
              <a:rPr lang="en-US" dirty="0" smtClean="0"/>
              <a:t> help the researcher to compare two experiences. Time effects are easily determined by comparing </a:t>
            </a:r>
            <a:r>
              <a:rPr lang="en-US" b="1" dirty="0" smtClean="0"/>
              <a:t>O</a:t>
            </a:r>
            <a:r>
              <a:rPr lang="en-US" b="1" baseline="-25000" dirty="0" smtClean="0"/>
              <a:t>1</a:t>
            </a:r>
            <a:r>
              <a:rPr lang="en-US" dirty="0" smtClean="0"/>
              <a:t> and </a:t>
            </a:r>
            <a:r>
              <a:rPr lang="en-US" b="1" dirty="0" smtClean="0"/>
              <a:t>O</a:t>
            </a:r>
            <a:r>
              <a:rPr lang="en-US" b="1" baseline="-25000" dirty="0" smtClean="0"/>
              <a:t>2</a:t>
            </a:r>
            <a:r>
              <a:rPr lang="en-US" dirty="0" smtClean="0"/>
              <a:t> to </a:t>
            </a:r>
            <a:r>
              <a:rPr lang="en-US" b="1" dirty="0" smtClean="0"/>
              <a:t>O</a:t>
            </a:r>
            <a:r>
              <a:rPr lang="en-US" b="1" baseline="-25000" dirty="0" smtClean="0"/>
              <a:t>3</a:t>
            </a:r>
            <a:r>
              <a:rPr lang="en-US" baseline="-25000" dirty="0" smtClean="0"/>
              <a:t> </a:t>
            </a:r>
            <a:r>
              <a:rPr lang="en-US" dirty="0" smtClean="0"/>
              <a:t>and </a:t>
            </a:r>
            <a:r>
              <a:rPr lang="en-US" b="1" dirty="0" smtClean="0"/>
              <a:t>O</a:t>
            </a:r>
            <a:r>
              <a:rPr lang="en-US" b="1" baseline="-25000" dirty="0" smtClean="0"/>
              <a:t>4</a:t>
            </a:r>
            <a:r>
              <a:rPr lang="en-US" dirty="0" smtClean="0"/>
              <a:t>.</a:t>
            </a:r>
          </a:p>
          <a:p>
            <a:r>
              <a:rPr lang="en-US" b="1" dirty="0" smtClean="0"/>
              <a:t> </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Advantages</a:t>
            </a:r>
            <a:endParaRPr lang="en-US" dirty="0" smtClean="0"/>
          </a:p>
          <a:p>
            <a:pPr lvl="0"/>
            <a:r>
              <a:rPr lang="en-US" dirty="0" smtClean="0"/>
              <a:t>It minimizes the effect of history.</a:t>
            </a:r>
          </a:p>
          <a:p>
            <a:endParaRPr lang="en-US" dirty="0" smtClean="0"/>
          </a:p>
          <a:p>
            <a:pPr>
              <a:buNone/>
            </a:pPr>
            <a:r>
              <a:rPr lang="en-US" b="1" dirty="0" smtClean="0"/>
              <a:t>Limitations</a:t>
            </a:r>
            <a:endParaRPr lang="en-US" dirty="0" smtClean="0"/>
          </a:p>
          <a:p>
            <a:pPr lvl="0"/>
            <a:r>
              <a:rPr lang="en-US" dirty="0" smtClean="0"/>
              <a:t>It may increase the influence of maturation, unstable instrumentation, testing and experimental mortality.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The Equivalent Materials, Pre-test, Post-test Design…</a:t>
            </a:r>
            <a:r>
              <a:rPr lang="en-US" dirty="0" smtClean="0"/>
              <a:t/>
            </a:r>
            <a:br>
              <a:rPr lang="en-US" dirty="0" smtClean="0"/>
            </a:br>
            <a:endParaRPr lang="en-US" dirty="0"/>
          </a:p>
        </p:txBody>
      </p:sp>
      <p:sp>
        <p:nvSpPr>
          <p:cNvPr id="3" name="Content Placeholder 2"/>
          <p:cNvSpPr>
            <a:spLocks noGrp="1"/>
          </p:cNvSpPr>
          <p:nvPr>
            <p:ph idx="1"/>
          </p:nvPr>
        </p:nvSpPr>
        <p:spPr>
          <a:xfrm>
            <a:off x="914400" y="1783560"/>
            <a:ext cx="7772400" cy="4922040"/>
          </a:xfrm>
        </p:spPr>
        <p:txBody>
          <a:bodyPr>
            <a:normAutofit fontScale="77500" lnSpcReduction="20000"/>
          </a:bodyPr>
          <a:lstStyle/>
          <a:p>
            <a:pPr>
              <a:buNone/>
            </a:pPr>
            <a:r>
              <a:rPr lang="en-US" dirty="0" smtClean="0"/>
              <a:t> </a:t>
            </a:r>
          </a:p>
          <a:p>
            <a:pPr>
              <a:buNone/>
            </a:pPr>
            <a:r>
              <a:rPr lang="en-US" dirty="0" smtClean="0"/>
              <a:t>	In this design same group or class is taken for both experimental and control group. It may involve two or more cycles. It is useful in classroom condition.</a:t>
            </a:r>
          </a:p>
          <a:p>
            <a:pPr>
              <a:buNone/>
            </a:pPr>
            <a:r>
              <a:rPr lang="en-US" dirty="0" smtClean="0"/>
              <a:t> </a:t>
            </a:r>
          </a:p>
          <a:p>
            <a:pPr algn="ctr">
              <a:buNone/>
            </a:pPr>
            <a:r>
              <a:rPr lang="en-US" b="1" dirty="0" smtClean="0"/>
              <a:t>O</a:t>
            </a:r>
            <a:r>
              <a:rPr lang="en-US" b="1" baseline="-25000" dirty="0" smtClean="0"/>
              <a:t>1	</a:t>
            </a:r>
            <a:r>
              <a:rPr lang="en-US" b="1" dirty="0" smtClean="0"/>
              <a:t>	X</a:t>
            </a:r>
            <a:r>
              <a:rPr lang="en-US" b="1" baseline="-25000" dirty="0" smtClean="0"/>
              <a:t>MA</a:t>
            </a:r>
            <a:r>
              <a:rPr lang="en-US" b="1" dirty="0" smtClean="0"/>
              <a:t>	O</a:t>
            </a:r>
            <a:r>
              <a:rPr lang="en-US" b="1" baseline="-25000" dirty="0" smtClean="0"/>
              <a:t>2</a:t>
            </a:r>
            <a:r>
              <a:rPr lang="en-US" b="1" dirty="0" smtClean="0"/>
              <a:t>	O</a:t>
            </a:r>
            <a:r>
              <a:rPr lang="en-US" b="1" baseline="-25000" dirty="0" smtClean="0"/>
              <a:t>3</a:t>
            </a:r>
            <a:r>
              <a:rPr lang="en-US" b="1" dirty="0" smtClean="0"/>
              <a:t>	X</a:t>
            </a:r>
            <a:r>
              <a:rPr lang="en-US" b="1" baseline="-25000" dirty="0" smtClean="0"/>
              <a:t>MB</a:t>
            </a:r>
            <a:r>
              <a:rPr lang="en-US" b="1" dirty="0" smtClean="0"/>
              <a:t>	O</a:t>
            </a:r>
            <a:r>
              <a:rPr lang="en-US" b="1" baseline="-25000" dirty="0" smtClean="0"/>
              <a:t>4</a:t>
            </a:r>
            <a:endParaRPr lang="en-US" dirty="0" smtClean="0"/>
          </a:p>
          <a:p>
            <a:pPr>
              <a:buNone/>
            </a:pPr>
            <a:r>
              <a:rPr lang="en-US" b="1" dirty="0" smtClean="0"/>
              <a:t> </a:t>
            </a:r>
            <a:endParaRPr lang="en-US" dirty="0" smtClean="0"/>
          </a:p>
          <a:p>
            <a:pPr>
              <a:buNone/>
            </a:pPr>
            <a:r>
              <a:rPr lang="en-US" b="1" dirty="0" smtClean="0"/>
              <a:t> X</a:t>
            </a:r>
            <a:r>
              <a:rPr lang="en-US" b="1" baseline="-25000" dirty="0" smtClean="0"/>
              <a:t>MA	 </a:t>
            </a:r>
            <a:r>
              <a:rPr lang="en-US" dirty="0" smtClean="0"/>
              <a:t>= teaching method A</a:t>
            </a:r>
          </a:p>
          <a:p>
            <a:pPr>
              <a:buNone/>
            </a:pPr>
            <a:r>
              <a:rPr lang="en-US" b="1" dirty="0" smtClean="0"/>
              <a:t>X</a:t>
            </a:r>
            <a:r>
              <a:rPr lang="en-US" b="1" baseline="-25000" dirty="0" smtClean="0"/>
              <a:t>MB	</a:t>
            </a:r>
            <a:r>
              <a:rPr lang="en-US" dirty="0" smtClean="0"/>
              <a:t>= teaching method B</a:t>
            </a:r>
          </a:p>
          <a:p>
            <a:pPr>
              <a:buNone/>
            </a:pPr>
            <a:r>
              <a:rPr lang="en-US" dirty="0" smtClean="0"/>
              <a:t> </a:t>
            </a:r>
          </a:p>
          <a:p>
            <a:pPr>
              <a:buNone/>
            </a:pPr>
            <a:r>
              <a:rPr lang="en-US" b="1" dirty="0" smtClean="0"/>
              <a:t>O</a:t>
            </a:r>
            <a:r>
              <a:rPr lang="en-US" b="1" baseline="-25000" dirty="0" smtClean="0"/>
              <a:t>1  </a:t>
            </a:r>
            <a:r>
              <a:rPr lang="en-US" dirty="0" smtClean="0"/>
              <a:t>and</a:t>
            </a:r>
            <a:r>
              <a:rPr lang="en-US" b="1" dirty="0" smtClean="0"/>
              <a:t>  O</a:t>
            </a:r>
            <a:r>
              <a:rPr lang="en-US" b="1" baseline="-25000" dirty="0" smtClean="0"/>
              <a:t>3</a:t>
            </a:r>
            <a:r>
              <a:rPr lang="en-US" b="1" dirty="0" smtClean="0"/>
              <a:t> </a:t>
            </a:r>
            <a:r>
              <a:rPr lang="en-US" dirty="0" smtClean="0"/>
              <a:t>are pre-tests</a:t>
            </a:r>
          </a:p>
          <a:p>
            <a:pPr>
              <a:buNone/>
            </a:pPr>
            <a:r>
              <a:rPr lang="en-US" b="1" dirty="0" smtClean="0"/>
              <a:t>   O</a:t>
            </a:r>
            <a:r>
              <a:rPr lang="en-US" b="1" baseline="-25000" dirty="0" smtClean="0"/>
              <a:t>2</a:t>
            </a:r>
            <a:r>
              <a:rPr lang="en-US" b="1" dirty="0" smtClean="0"/>
              <a:t>  </a:t>
            </a:r>
            <a:r>
              <a:rPr lang="en-US" dirty="0" smtClean="0"/>
              <a:t>and</a:t>
            </a:r>
            <a:r>
              <a:rPr lang="en-US" b="1" dirty="0" smtClean="0"/>
              <a:t>  O</a:t>
            </a:r>
            <a:r>
              <a:rPr lang="en-US" b="1" baseline="-25000" dirty="0" smtClean="0"/>
              <a:t>4</a:t>
            </a:r>
            <a:r>
              <a:rPr lang="en-US" b="1" dirty="0" smtClean="0"/>
              <a:t> </a:t>
            </a:r>
            <a:r>
              <a:rPr lang="en-US" dirty="0" smtClean="0"/>
              <a:t>are post-tests</a:t>
            </a:r>
          </a:p>
          <a:p>
            <a:pPr>
              <a:buNone/>
            </a:pPr>
            <a:r>
              <a:rPr lang="en-US" dirty="0" smtClean="0"/>
              <a:t>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The Equivalent Materials, Pre-test, Post-test Design…</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The class may be used as a control group in the first cycle and as an experimental group in the second. The order of exposure to experimental and control can be reversed- experimental first and control following.</a:t>
            </a:r>
          </a:p>
          <a:p>
            <a:endParaRPr lang="en-US" dirty="0" smtClean="0"/>
          </a:p>
          <a:p>
            <a:r>
              <a:rPr lang="en-US" dirty="0" smtClean="0"/>
              <a:t>Essential to this design is the  selection of learning materials that are different but as nearly equal as possible in interest to the students and in difficulty of comprehension.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The Equivalent Materials, Pre-test, Post-test Design…</a:t>
            </a:r>
            <a:r>
              <a:rPr lang="en-US" dirty="0" smtClean="0"/>
              <a:t/>
            </a:r>
            <a:br>
              <a:rPr lang="en-US" dirty="0" smtClean="0"/>
            </a:br>
            <a:endParaRPr lang="en-US" dirty="0"/>
          </a:p>
        </p:txBody>
      </p:sp>
      <p:sp>
        <p:nvSpPr>
          <p:cNvPr id="3" name="Content Placeholder 2"/>
          <p:cNvSpPr>
            <a:spLocks noGrp="1"/>
          </p:cNvSpPr>
          <p:nvPr>
            <p:ph idx="1"/>
          </p:nvPr>
        </p:nvSpPr>
        <p:spPr>
          <a:xfrm>
            <a:off x="304800" y="1783560"/>
            <a:ext cx="8686800" cy="5074440"/>
          </a:xfrm>
        </p:spPr>
        <p:txBody>
          <a:bodyPr>
            <a:normAutofit fontScale="70000" lnSpcReduction="20000"/>
          </a:bodyPr>
          <a:lstStyle/>
          <a:p>
            <a:r>
              <a:rPr lang="en-US" dirty="0" smtClean="0"/>
              <a:t>Ex: Suppose the experimenter wants to know the effect of background music while doing their homework would learn to spell more efficiently in classroom  if music were provided. To equate the words to be learned, the researcher randomly selected two  sets of 100 words from an appropriate graded word list.</a:t>
            </a:r>
          </a:p>
          <a:p>
            <a:pPr>
              <a:buNone/>
            </a:pPr>
            <a:r>
              <a:rPr lang="en-US" dirty="0" smtClean="0"/>
              <a:t> </a:t>
            </a:r>
          </a:p>
          <a:p>
            <a:r>
              <a:rPr lang="en-US" dirty="0" smtClean="0"/>
              <a:t>For cycle I, the control cycle, she presented the class on  word list A. Then for 20 minutes each day the students studied the words, </a:t>
            </a:r>
            <a:r>
              <a:rPr lang="en-US" dirty="0" smtClean="0">
                <a:solidFill>
                  <a:srgbClr val="FFFF00"/>
                </a:solidFill>
              </a:rPr>
              <a:t>using drill and the usual spelling rules. </a:t>
            </a:r>
            <a:r>
              <a:rPr lang="en-US" dirty="0" smtClean="0"/>
              <a:t>At the end of two weeks she retested the class and computed the mean gain score in correct spelling.</a:t>
            </a:r>
          </a:p>
          <a:p>
            <a:pPr>
              <a:buNone/>
            </a:pPr>
            <a:r>
              <a:rPr lang="en-US" dirty="0" smtClean="0"/>
              <a:t> </a:t>
            </a:r>
          </a:p>
          <a:p>
            <a:r>
              <a:rPr lang="en-US" dirty="0" smtClean="0"/>
              <a:t>For cycle II, the experimental cycle, she pre-tested the class on word list B. then for 20 minutes each day, </a:t>
            </a:r>
            <a:r>
              <a:rPr lang="en-US" dirty="0" smtClean="0">
                <a:solidFill>
                  <a:srgbClr val="FFFF00"/>
                </a:solidFill>
              </a:rPr>
              <a:t>with soft continuous music in the background ( the experimental condition), the student studied their word list, using the same drill and spelling rules</a:t>
            </a:r>
            <a:r>
              <a:rPr lang="en-US" dirty="0" smtClean="0"/>
              <a:t>. At the end of the two weeks she retested the class and computed the mean gain score in correct spelling.</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If the mean gain score of the experimental cycle was significantly greater than the mean gain score of the control cycle, then we can conclude that the treatment was effective.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a:t>
            </a:r>
            <a:r>
              <a:rPr lang="en-US" dirty="0" smtClean="0"/>
              <a:t/>
            </a:r>
            <a:br>
              <a:rPr lang="en-US" dirty="0" smtClean="0"/>
            </a:br>
            <a:endParaRPr lang="en-US" dirty="0"/>
          </a:p>
        </p:txBody>
      </p:sp>
      <p:sp>
        <p:nvSpPr>
          <p:cNvPr id="3" name="Content Placeholder 2"/>
          <p:cNvSpPr>
            <a:spLocks noGrp="1"/>
          </p:cNvSpPr>
          <p:nvPr>
            <p:ph idx="1"/>
          </p:nvPr>
        </p:nvSpPr>
        <p:spPr>
          <a:xfrm>
            <a:off x="914400" y="1371600"/>
            <a:ext cx="7772400" cy="5486400"/>
          </a:xfrm>
        </p:spPr>
        <p:txBody>
          <a:bodyPr>
            <a:normAutofit fontScale="70000" lnSpcReduction="20000"/>
          </a:bodyPr>
          <a:lstStyle/>
          <a:p>
            <a:pPr lvl="0"/>
            <a:r>
              <a:rPr lang="en-US" dirty="0" smtClean="0"/>
              <a:t>It is often difficult to select the equated materials to be learned.</a:t>
            </a:r>
          </a:p>
          <a:p>
            <a:pPr lvl="0"/>
            <a:endParaRPr lang="en-US" dirty="0" smtClean="0"/>
          </a:p>
          <a:p>
            <a:pPr lvl="0"/>
            <a:r>
              <a:rPr lang="en-US" dirty="0" smtClean="0"/>
              <a:t>As students enter the second cycle, they are older and more mature.</a:t>
            </a:r>
          </a:p>
          <a:p>
            <a:pPr lvl="0"/>
            <a:endParaRPr lang="en-US" dirty="0" smtClean="0"/>
          </a:p>
          <a:p>
            <a:pPr lvl="0"/>
            <a:r>
              <a:rPr lang="en-US" dirty="0" smtClean="0"/>
              <a:t>Outside events (history) more likely to affect the experience  in one cycle than in the other.</a:t>
            </a:r>
          </a:p>
          <a:p>
            <a:pPr lvl="0"/>
            <a:endParaRPr lang="en-US" dirty="0" smtClean="0"/>
          </a:p>
          <a:p>
            <a:pPr lvl="0"/>
            <a:r>
              <a:rPr lang="en-US" dirty="0" smtClean="0"/>
              <a:t>There would be an influence of prior treatment carrying over from one cycle to the second.</a:t>
            </a:r>
          </a:p>
          <a:p>
            <a:pPr lvl="0"/>
            <a:endParaRPr lang="en-US" dirty="0" smtClean="0"/>
          </a:p>
          <a:p>
            <a:pPr lvl="0"/>
            <a:r>
              <a:rPr lang="en-US" dirty="0" smtClean="0"/>
              <a:t>the effects of teaching would be  more likely to  have a greater impact on the measurement  of gain in the second cycle.</a:t>
            </a:r>
          </a:p>
          <a:p>
            <a:pPr lvl="0"/>
            <a:endParaRPr lang="en-US" dirty="0" smtClean="0"/>
          </a:p>
          <a:p>
            <a:pPr lvl="0"/>
            <a:r>
              <a:rPr lang="en-US" dirty="0" smtClean="0"/>
              <a:t>Mortality, or loss of subject from the experiment, would be more likely in an experimental design spread over a long period of time.</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Counter Balanced Design</a:t>
            </a:r>
            <a:r>
              <a:rPr lang="en-US" dirty="0" smtClean="0"/>
              <a:t/>
            </a:r>
            <a:br>
              <a:rPr lang="en-US" dirty="0" smtClean="0"/>
            </a:br>
            <a:endParaRPr lang="en-US" dirty="0"/>
          </a:p>
        </p:txBody>
      </p:sp>
      <p:sp>
        <p:nvSpPr>
          <p:cNvPr id="3" name="Content Placeholder 2"/>
          <p:cNvSpPr>
            <a:spLocks noGrp="1"/>
          </p:cNvSpPr>
          <p:nvPr>
            <p:ph idx="1"/>
          </p:nvPr>
        </p:nvSpPr>
        <p:spPr>
          <a:xfrm>
            <a:off x="304800" y="1783560"/>
            <a:ext cx="8839200" cy="4572000"/>
          </a:xfrm>
        </p:spPr>
        <p:txBody>
          <a:bodyPr>
            <a:normAutofit fontScale="85000" lnSpcReduction="20000"/>
          </a:bodyPr>
          <a:lstStyle/>
          <a:p>
            <a:pPr>
              <a:buNone/>
            </a:pPr>
            <a:r>
              <a:rPr lang="en-US" b="1" dirty="0" smtClean="0"/>
              <a:t> </a:t>
            </a:r>
            <a:endParaRPr lang="en-US" dirty="0" smtClean="0"/>
          </a:p>
          <a:p>
            <a:pPr>
              <a:buNone/>
            </a:pPr>
            <a:r>
              <a:rPr lang="en-US" dirty="0" smtClean="0"/>
              <a:t>	In this design, the experimental control is achieved by randomly applying experimental treatments. The subjects are placed into four groups, each group receives all four treatments, but in different order. This design is also known as cross over design/ switch over design. This may be diagrammed as:</a:t>
            </a:r>
          </a:p>
          <a:p>
            <a:pPr>
              <a:buNone/>
            </a:pPr>
            <a:r>
              <a:rPr lang="en-US" b="1" dirty="0" smtClean="0"/>
              <a:t> </a:t>
            </a:r>
            <a:endParaRPr lang="en-US" dirty="0" smtClean="0"/>
          </a:p>
          <a:p>
            <a:pPr>
              <a:buNone/>
            </a:pPr>
            <a:r>
              <a:rPr lang="en-US" sz="1700" b="1" dirty="0" smtClean="0"/>
              <a:t>Replication       </a:t>
            </a:r>
            <a:r>
              <a:rPr lang="en-US" sz="1700" b="1" dirty="0" smtClean="0"/>
              <a:t>O</a:t>
            </a:r>
            <a:r>
              <a:rPr lang="en-US" sz="1700" b="1" baseline="-25000" dirty="0" smtClean="0"/>
              <a:t>1</a:t>
            </a:r>
            <a:r>
              <a:rPr lang="en-US" sz="1700" b="1" dirty="0" smtClean="0"/>
              <a:t>   </a:t>
            </a:r>
            <a:r>
              <a:rPr lang="en-US" sz="1700" b="1" dirty="0" smtClean="0"/>
              <a:t>      X</a:t>
            </a:r>
            <a:r>
              <a:rPr lang="en-US" sz="1700" b="1" baseline="-25000" dirty="0" smtClean="0"/>
              <a:t>1</a:t>
            </a:r>
            <a:r>
              <a:rPr lang="en-US" sz="1700" b="1" dirty="0" smtClean="0"/>
              <a:t>	</a:t>
            </a:r>
            <a:r>
              <a:rPr lang="en-US" sz="1700" b="1" dirty="0" smtClean="0"/>
              <a:t>O</a:t>
            </a:r>
            <a:r>
              <a:rPr lang="en-US" sz="1700" b="1" baseline="-25000" dirty="0" smtClean="0"/>
              <a:t>2</a:t>
            </a:r>
            <a:r>
              <a:rPr lang="en-US" sz="1700" b="1" dirty="0" smtClean="0"/>
              <a:t>              </a:t>
            </a:r>
            <a:r>
              <a:rPr lang="en-US" sz="1700" b="1" dirty="0" smtClean="0"/>
              <a:t>X</a:t>
            </a:r>
            <a:r>
              <a:rPr lang="en-US" sz="1700" b="1" baseline="-25000" dirty="0" smtClean="0"/>
              <a:t>2</a:t>
            </a:r>
            <a:r>
              <a:rPr lang="en-US" sz="1700" b="1" dirty="0" smtClean="0"/>
              <a:t>	</a:t>
            </a:r>
            <a:r>
              <a:rPr lang="en-US" sz="1700" b="1" dirty="0" smtClean="0"/>
              <a:t>           O</a:t>
            </a:r>
            <a:r>
              <a:rPr lang="en-US" sz="1700" b="1" baseline="-25000" dirty="0" smtClean="0"/>
              <a:t>3</a:t>
            </a:r>
            <a:r>
              <a:rPr lang="en-US" sz="1700" b="1" dirty="0" smtClean="0"/>
              <a:t>            </a:t>
            </a:r>
            <a:r>
              <a:rPr lang="en-US" sz="1700" b="1" dirty="0" smtClean="0"/>
              <a:t>X</a:t>
            </a:r>
            <a:r>
              <a:rPr lang="en-US" sz="1700" b="1" baseline="-25000" dirty="0" smtClean="0"/>
              <a:t>3</a:t>
            </a:r>
            <a:r>
              <a:rPr lang="en-US" sz="1700" b="1" dirty="0" smtClean="0"/>
              <a:t>	</a:t>
            </a:r>
            <a:r>
              <a:rPr lang="en-US" sz="1700" b="1" dirty="0" smtClean="0"/>
              <a:t>O</a:t>
            </a:r>
            <a:r>
              <a:rPr lang="en-US" sz="1700" b="1" baseline="-25000" dirty="0" smtClean="0"/>
              <a:t>4 </a:t>
            </a:r>
            <a:r>
              <a:rPr lang="en-US" sz="1700" b="1" dirty="0" smtClean="0"/>
              <a:t>               X</a:t>
            </a:r>
            <a:r>
              <a:rPr lang="en-US" sz="1700" b="1" baseline="-25000" dirty="0" smtClean="0"/>
              <a:t>4</a:t>
            </a:r>
            <a:r>
              <a:rPr lang="en-US" sz="1700" b="1" dirty="0" smtClean="0"/>
              <a:t>             O</a:t>
            </a:r>
            <a:r>
              <a:rPr lang="en-US" sz="1700" b="1" baseline="-25000" dirty="0" smtClean="0"/>
              <a:t>5</a:t>
            </a:r>
            <a:endParaRPr lang="en-US" sz="1700" dirty="0" smtClean="0"/>
          </a:p>
          <a:p>
            <a:pPr>
              <a:buNone/>
            </a:pPr>
            <a:r>
              <a:rPr lang="en-US" sz="1700" b="1" dirty="0" smtClean="0"/>
              <a:t>1		</a:t>
            </a:r>
            <a:r>
              <a:rPr lang="en-US" sz="1700" b="1" dirty="0" smtClean="0"/>
              <a:t> </a:t>
            </a:r>
            <a:r>
              <a:rPr lang="en-US" sz="1700" b="1" dirty="0" smtClean="0"/>
              <a:t>                    </a:t>
            </a:r>
            <a:r>
              <a:rPr lang="en-US" sz="1700" dirty="0" smtClean="0"/>
              <a:t>Group</a:t>
            </a:r>
            <a:r>
              <a:rPr lang="en-US" sz="1700" b="1" dirty="0" smtClean="0"/>
              <a:t> </a:t>
            </a:r>
            <a:r>
              <a:rPr lang="en-US" sz="1700" b="1" dirty="0" smtClean="0"/>
              <a:t>A	</a:t>
            </a:r>
            <a:r>
              <a:rPr lang="en-US" sz="1700" b="1" dirty="0" smtClean="0"/>
              <a:t>                   </a:t>
            </a:r>
            <a:r>
              <a:rPr lang="en-US" sz="1700" b="1" dirty="0" smtClean="0"/>
              <a:t>B		  C	</a:t>
            </a:r>
            <a:r>
              <a:rPr lang="en-US" sz="1700" b="1" dirty="0" smtClean="0"/>
              <a:t>                     </a:t>
            </a:r>
            <a:r>
              <a:rPr lang="en-US" sz="1700" b="1" dirty="0" smtClean="0"/>
              <a:t>D</a:t>
            </a:r>
            <a:endParaRPr lang="en-US" sz="1700" dirty="0" smtClean="0"/>
          </a:p>
          <a:p>
            <a:pPr>
              <a:buNone/>
            </a:pPr>
            <a:r>
              <a:rPr lang="en-US" sz="1700" b="1" dirty="0" smtClean="0"/>
              <a:t>2		</a:t>
            </a:r>
            <a:r>
              <a:rPr lang="en-US" sz="1700" b="1" dirty="0" smtClean="0"/>
              <a:t>                     G</a:t>
            </a:r>
            <a:r>
              <a:rPr lang="en-US" sz="1700" dirty="0" smtClean="0"/>
              <a:t>roup</a:t>
            </a:r>
            <a:r>
              <a:rPr lang="en-US" sz="1700" b="1" dirty="0" smtClean="0"/>
              <a:t> </a:t>
            </a:r>
            <a:r>
              <a:rPr lang="en-US" sz="1700" b="1" dirty="0" smtClean="0"/>
              <a:t>B	 </a:t>
            </a:r>
            <a:r>
              <a:rPr lang="en-US" sz="1700" b="1" dirty="0" smtClean="0"/>
              <a:t>                 </a:t>
            </a:r>
            <a:r>
              <a:rPr lang="en-US" sz="1700" b="1" dirty="0" smtClean="0"/>
              <a:t>D		  A	</a:t>
            </a:r>
            <a:r>
              <a:rPr lang="en-US" sz="1700" b="1" dirty="0" smtClean="0"/>
              <a:t>                     </a:t>
            </a:r>
            <a:r>
              <a:rPr lang="en-US" sz="1700" b="1" dirty="0" smtClean="0"/>
              <a:t>C</a:t>
            </a:r>
            <a:endParaRPr lang="en-US" sz="1700" dirty="0" smtClean="0"/>
          </a:p>
          <a:p>
            <a:pPr>
              <a:buNone/>
            </a:pPr>
            <a:r>
              <a:rPr lang="en-US" sz="1700" b="1" dirty="0" smtClean="0"/>
              <a:t>3		</a:t>
            </a:r>
            <a:r>
              <a:rPr lang="en-US" sz="1700" b="1" dirty="0" smtClean="0"/>
              <a:t>                    </a:t>
            </a:r>
            <a:r>
              <a:rPr lang="en-US" sz="1700" dirty="0" smtClean="0"/>
              <a:t>Group</a:t>
            </a:r>
            <a:r>
              <a:rPr lang="en-US" sz="1700" b="1" dirty="0" smtClean="0"/>
              <a:t> </a:t>
            </a:r>
            <a:r>
              <a:rPr lang="en-US" sz="1700" b="1" dirty="0" smtClean="0"/>
              <a:t>C	 </a:t>
            </a:r>
            <a:r>
              <a:rPr lang="en-US" sz="1700" b="1" dirty="0" smtClean="0"/>
              <a:t>                 </a:t>
            </a:r>
            <a:r>
              <a:rPr lang="en-US" sz="1700" b="1" dirty="0" smtClean="0"/>
              <a:t>A		  </a:t>
            </a:r>
            <a:r>
              <a:rPr lang="en-US" sz="1700" b="1" dirty="0" smtClean="0"/>
              <a:t>D</a:t>
            </a:r>
            <a:r>
              <a:rPr lang="en-US" sz="1700" b="1" dirty="0" smtClean="0"/>
              <a:t>                                        </a:t>
            </a:r>
            <a:r>
              <a:rPr lang="en-US" sz="1700" b="1" dirty="0" smtClean="0"/>
              <a:t> </a:t>
            </a:r>
            <a:r>
              <a:rPr lang="en-US" sz="1700" b="1" dirty="0" smtClean="0"/>
              <a:t>B</a:t>
            </a:r>
            <a:endParaRPr lang="en-US" sz="1700" dirty="0" smtClean="0"/>
          </a:p>
          <a:p>
            <a:pPr>
              <a:buNone/>
            </a:pPr>
            <a:r>
              <a:rPr lang="en-US" sz="1700" b="1" dirty="0" smtClean="0"/>
              <a:t>4		</a:t>
            </a:r>
            <a:r>
              <a:rPr lang="en-US" sz="1700" b="1" dirty="0" smtClean="0"/>
              <a:t>                    </a:t>
            </a:r>
            <a:r>
              <a:rPr lang="en-US" sz="1700" dirty="0" smtClean="0"/>
              <a:t>Group</a:t>
            </a:r>
            <a:r>
              <a:rPr lang="en-US" sz="1700" b="1" dirty="0" smtClean="0"/>
              <a:t> </a:t>
            </a:r>
            <a:r>
              <a:rPr lang="en-US" sz="1700" b="1" dirty="0" smtClean="0"/>
              <a:t>D  	</a:t>
            </a:r>
            <a:r>
              <a:rPr lang="en-US" sz="1700" b="1" dirty="0" smtClean="0"/>
              <a:t>                  </a:t>
            </a:r>
            <a:r>
              <a:rPr lang="en-US" sz="1700" b="1" dirty="0" smtClean="0"/>
              <a:t>C		  B	</a:t>
            </a:r>
            <a:r>
              <a:rPr lang="en-US" sz="1700" b="1" dirty="0" smtClean="0"/>
              <a:t>                     </a:t>
            </a:r>
            <a:r>
              <a:rPr lang="en-US" sz="1700" b="1" dirty="0" smtClean="0"/>
              <a:t>A</a:t>
            </a:r>
            <a:endParaRPr lang="en-US" sz="1700" dirty="0" smtClean="0"/>
          </a:p>
          <a:p>
            <a:pPr>
              <a:buNone/>
            </a:pPr>
            <a:r>
              <a:rPr lang="en-US" b="1" dirty="0" smtClean="0"/>
              <a:t>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Quasi-Experimental Design</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Researchers commonly try to establish equivalence between the experimental and control groups, the extent they are successful in doing so; to this extent the design is valid. Sometimes it is extremely difficult or impossible to equate groups by random selection or random assignment, or by matching like true experimental design. In such situations, the researcher uses quasi-experimental design. </a:t>
            </a:r>
          </a:p>
          <a:p>
            <a:endParaRPr lang="en-US" dirty="0" smtClean="0"/>
          </a:p>
          <a:p>
            <a:r>
              <a:rPr lang="en-US" dirty="0" smtClean="0"/>
              <a:t>Thus, a quasi- experiment is basically an attempt to stimulate the true experiment, and therefore, has also been called a compromise design. </a:t>
            </a:r>
          </a:p>
          <a:p>
            <a:endParaRPr lang="en-US" dirty="0" smtClean="0"/>
          </a:p>
          <a:p>
            <a:r>
              <a:rPr lang="en-US" dirty="0" smtClean="0"/>
              <a:t>Quasi-experimental designs are somewhere in between the pre-experimental design and true-experimental design. Of many quasi-experimental designs by Campbell and Stanley only five are described.</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Counter Balanced Design…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In the first sequence following a pre-test (</a:t>
            </a:r>
            <a:r>
              <a:rPr lang="en-US" b="1" dirty="0" smtClean="0"/>
              <a:t>O</a:t>
            </a:r>
            <a:r>
              <a:rPr lang="en-US" b="1" baseline="-25000" dirty="0" smtClean="0"/>
              <a:t>1</a:t>
            </a:r>
            <a:r>
              <a:rPr lang="en-US" dirty="0" smtClean="0"/>
              <a:t>), group A receives treatment 1, group B receives treatment 2, group C receives treatment 3, and group D receives treatment 4. After a second test (</a:t>
            </a:r>
            <a:r>
              <a:rPr lang="en-US" b="1" dirty="0" smtClean="0"/>
              <a:t>O</a:t>
            </a:r>
            <a:r>
              <a:rPr lang="en-US" b="1" baseline="-25000" dirty="0" smtClean="0"/>
              <a:t>2</a:t>
            </a:r>
            <a:r>
              <a:rPr lang="en-US" dirty="0" smtClean="0"/>
              <a:t>) each group then receive a second treatment, and so on. Thus each group receives all treatment.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Variables like history maturation, testing, instrumentation, selection, regression and experimental mortality (posing threat to internal validity) are well controlled by the counterbalance design.</a:t>
            </a:r>
          </a:p>
          <a:p>
            <a:pPr lvl="0"/>
            <a:endParaRPr lang="en-US" dirty="0" smtClean="0"/>
          </a:p>
          <a:p>
            <a:pPr lvl="0"/>
            <a:r>
              <a:rPr lang="en-US" dirty="0" smtClean="0"/>
              <a:t>When intact groups are used, rotation of groups provides an opportunity to eliminate any differences that might exist between the groups.</a:t>
            </a:r>
          </a:p>
          <a:p>
            <a:pPr lvl="0"/>
            <a:endParaRPr lang="en-US" dirty="0" smtClean="0"/>
          </a:p>
          <a:p>
            <a:pPr lvl="0"/>
            <a:r>
              <a:rPr lang="en-US" dirty="0" smtClean="0"/>
              <a:t>No impact of pre-existing differences.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a:t>
            </a:r>
            <a:r>
              <a:rPr lang="en-US" dirty="0" smtClean="0"/>
              <a:t/>
            </a:r>
            <a:br>
              <a:rPr lang="en-US" dirty="0" smtClean="0"/>
            </a:br>
            <a:endParaRPr lang="en-US" dirty="0"/>
          </a:p>
        </p:txBody>
      </p:sp>
      <p:sp>
        <p:nvSpPr>
          <p:cNvPr id="3" name="Content Placeholder 2"/>
          <p:cNvSpPr>
            <a:spLocks noGrp="1"/>
          </p:cNvSpPr>
          <p:nvPr>
            <p:ph idx="1"/>
          </p:nvPr>
        </p:nvSpPr>
        <p:spPr>
          <a:xfrm>
            <a:off x="914400" y="1783560"/>
            <a:ext cx="7772400" cy="5074440"/>
          </a:xfrm>
        </p:spPr>
        <p:txBody>
          <a:bodyPr>
            <a:normAutofit fontScale="85000" lnSpcReduction="20000"/>
          </a:bodyPr>
          <a:lstStyle/>
          <a:p>
            <a:pPr lvl="0"/>
            <a:r>
              <a:rPr lang="en-US" dirty="0" smtClean="0"/>
              <a:t>Carry over effect of groups from one treatment to the next.</a:t>
            </a:r>
          </a:p>
          <a:p>
            <a:pPr lvl="0"/>
            <a:endParaRPr lang="en-US" dirty="0" smtClean="0"/>
          </a:p>
          <a:p>
            <a:pPr lvl="0"/>
            <a:r>
              <a:rPr lang="en-US" dirty="0" smtClean="0"/>
              <a:t>It is not always possible to have equivalent learning material when the experimenter wants to use in the various replications.</a:t>
            </a:r>
          </a:p>
          <a:p>
            <a:pPr lvl="0"/>
            <a:endParaRPr lang="en-US" dirty="0" smtClean="0"/>
          </a:p>
          <a:p>
            <a:pPr lvl="0"/>
            <a:r>
              <a:rPr lang="en-US" dirty="0" smtClean="0"/>
              <a:t>there is a possibility of boring students with repeated testing.</a:t>
            </a:r>
          </a:p>
          <a:p>
            <a:pPr lvl="0"/>
            <a:endParaRPr lang="en-US" dirty="0" smtClean="0"/>
          </a:p>
          <a:p>
            <a:pPr lvl="0"/>
            <a:r>
              <a:rPr lang="en-US" dirty="0" smtClean="0"/>
              <a:t>An order effect could wipe out any potential differences among the treatment.</a:t>
            </a:r>
          </a:p>
          <a:p>
            <a:pPr>
              <a:buNone/>
            </a:pPr>
            <a:r>
              <a:rPr lang="en-US" b="1" dirty="0" smtClean="0"/>
              <a:t> </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Factorial Design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a:t>
            </a:r>
            <a:endParaRPr lang="en-US" dirty="0" smtClean="0"/>
          </a:p>
          <a:p>
            <a:pPr>
              <a:buNone/>
            </a:pPr>
            <a:r>
              <a:rPr lang="en-US" dirty="0" smtClean="0"/>
              <a:t>	When more than one independent variable is included in a study, whether a true experiment or a quasi-experiment, a factorial design is necessary. </a:t>
            </a:r>
          </a:p>
          <a:p>
            <a:pPr>
              <a:buNone/>
            </a:pPr>
            <a:endParaRPr lang="en-US" dirty="0" smtClean="0"/>
          </a:p>
          <a:p>
            <a:pPr>
              <a:buNone/>
            </a:pPr>
            <a:r>
              <a:rPr lang="en-US" dirty="0" smtClean="0"/>
              <a:t>	Because most of the real- world outcomes are the results of  a number of factors  acting in combination of the interaction of a number of variable relationship.</a:t>
            </a:r>
          </a:p>
          <a:p>
            <a:pPr>
              <a:buNone/>
            </a:pPr>
            <a:r>
              <a:rPr lang="en-US" dirty="0" smtClean="0"/>
              <a:t> </a:t>
            </a:r>
          </a:p>
          <a:p>
            <a:pPr>
              <a:buNone/>
            </a:pPr>
            <a:r>
              <a:rPr lang="en-US" dirty="0" smtClean="0"/>
              <a:t>For Ex: By using factorial design, researcher can determine, if the treatment interacts significantly with sex or age.</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 factorial design may be defined as a design in which selected values of  two or more independent variables are manipulated in all possible combinations, so that their independent as well as interactive effects upon the dependent variable may be studied.</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Three main characteristics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Two or more independent variables are manipulated in all possible combination.</a:t>
            </a:r>
          </a:p>
          <a:p>
            <a:pPr lvl="0"/>
            <a:endParaRPr lang="en-US" dirty="0" smtClean="0"/>
          </a:p>
          <a:p>
            <a:pPr lvl="0"/>
            <a:r>
              <a:rPr lang="en-US" dirty="0" smtClean="0"/>
              <a:t>For a design to be factorial, different sub- groups or subjects must serve under every possible combination of the independent variable.</a:t>
            </a:r>
          </a:p>
          <a:p>
            <a:pPr lvl="0"/>
            <a:endParaRPr lang="en-US" dirty="0" smtClean="0"/>
          </a:p>
          <a:p>
            <a:pPr lvl="0"/>
            <a:r>
              <a:rPr lang="en-US" dirty="0" smtClean="0"/>
              <a:t>The factorial design enables the experimenter to study the independent effect as well as the interactive effect of two or more independent variable.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The experimenter can determine if one treatment is more effective with boys and another with girls, or if older girls do better as the treatment than younger girls, whereas older and younger girls do well equally on the treatment.</a:t>
            </a:r>
          </a:p>
          <a:p>
            <a:pPr>
              <a:buNone/>
            </a:pPr>
            <a:r>
              <a:rPr lang="en-US" dirty="0" smtClean="0"/>
              <a:t> </a:t>
            </a:r>
          </a:p>
          <a:p>
            <a:pPr>
              <a:buNone/>
            </a:pPr>
            <a:r>
              <a:rPr lang="en-US" dirty="0" smtClean="0"/>
              <a:t>	The simplest case of a factorial design would be to have two independent variables with two conditions each, known as 2x2 factorial design. This design would be used, if a researcher decided to compare a new (experimental).</a:t>
            </a:r>
          </a:p>
          <a:p>
            <a:r>
              <a:rPr lang="en-US" dirty="0" smtClean="0"/>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For Ex: If the researcher decided to compare a method of teaching-reading to reading-disabled children with a commonly used method, and also wanted to determine, if boys and girls would do differently on the two methods.</a:t>
            </a:r>
          </a:p>
          <a:p>
            <a:endParaRPr lang="en-US" dirty="0" smtClean="0"/>
          </a:p>
          <a:p>
            <a:pPr>
              <a:buNone/>
            </a:pPr>
            <a:r>
              <a:rPr lang="en-US" dirty="0" smtClean="0"/>
              <a:t>	The researcher found that boys do best in the experimental conditions and girls do best in the control conditions. If this were the case, the subject in cell 2 would have a higher average score than those in cell 1 and the subjects in cell 3 outperform those in cell 4.</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A factorial design enables the experimenter to evaluate or manipulate two or more variables in order to study the effect of number of independent factor as well as the effect due to interactions with one another.</a:t>
            </a:r>
          </a:p>
          <a:p>
            <a:pPr lvl="0"/>
            <a:endParaRPr lang="en-US" dirty="0" smtClean="0"/>
          </a:p>
          <a:p>
            <a:pPr lvl="0"/>
            <a:r>
              <a:rPr lang="en-US" dirty="0" smtClean="0"/>
              <a:t>Factorial designs vary according to the degree of complexity depending upon the nature and purpose of the experiment.</a:t>
            </a:r>
          </a:p>
          <a:p>
            <a:r>
              <a:rPr lang="en-US" dirty="0" smtClean="0"/>
              <a: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A factorial design may include any number of independent variables with any number of levels of each when the experimenter manipulates or control too many factors simultaneously, the experiment and statistical method of teaching with a commonly used (control) method, and also wanted to determine which whether two groups would do differently on two methods. this design can be represented as,</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The pre-test post-test Non equivalent group design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a:t>
            </a:r>
            <a:endParaRPr lang="en-US" dirty="0" smtClean="0"/>
          </a:p>
          <a:p>
            <a:pPr>
              <a:buNone/>
            </a:pPr>
            <a:r>
              <a:rPr lang="en-US" dirty="0" smtClean="0"/>
              <a:t>	This design is often used in classroom experiments when experimental and control groups are such naturally assembled groups as intact classes which may be similar. This design is diagrammed as,</a:t>
            </a:r>
          </a:p>
          <a:p>
            <a:pPr>
              <a:buNone/>
            </a:pPr>
            <a:r>
              <a:rPr lang="en-US" dirty="0" smtClean="0"/>
              <a:t> </a:t>
            </a:r>
          </a:p>
          <a:p>
            <a:pPr algn="ctr">
              <a:buNone/>
            </a:pPr>
            <a:r>
              <a:rPr lang="en-US" b="1" dirty="0" smtClean="0"/>
              <a:t>O</a:t>
            </a:r>
            <a:r>
              <a:rPr lang="en-US" b="1" baseline="-25000" dirty="0" smtClean="0"/>
              <a:t>1</a:t>
            </a:r>
            <a:r>
              <a:rPr lang="en-US" b="1" dirty="0" smtClean="0"/>
              <a:t>	X	O</a:t>
            </a:r>
            <a:r>
              <a:rPr lang="en-US" b="1" baseline="-25000" dirty="0" smtClean="0"/>
              <a:t>2</a:t>
            </a:r>
            <a:endParaRPr lang="en-US" dirty="0" smtClean="0"/>
          </a:p>
          <a:p>
            <a:pPr algn="ctr">
              <a:buNone/>
            </a:pPr>
            <a:r>
              <a:rPr lang="en-US" b="1" dirty="0" smtClean="0"/>
              <a:t>O</a:t>
            </a:r>
            <a:r>
              <a:rPr lang="en-US" b="1" baseline="-25000" dirty="0" smtClean="0"/>
              <a:t>3</a:t>
            </a:r>
            <a:r>
              <a:rPr lang="en-US" b="1" dirty="0" smtClean="0"/>
              <a:t>	C	O</a:t>
            </a:r>
            <a:r>
              <a:rPr lang="en-US" b="1" baseline="-25000" dirty="0" smtClean="0"/>
              <a:t>4</a:t>
            </a:r>
            <a:endParaRPr lang="en-US" dirty="0" smtClean="0"/>
          </a:p>
          <a:p>
            <a:pPr algn="ctr">
              <a:buNone/>
            </a:pPr>
            <a:r>
              <a:rPr lang="en-US" b="1" dirty="0" smtClean="0"/>
              <a:t> </a:t>
            </a:r>
            <a:endParaRPr lang="en-US" dirty="0" smtClean="0"/>
          </a:p>
          <a:p>
            <a:pPr>
              <a:buNone/>
            </a:pPr>
            <a:r>
              <a:rPr lang="en-US" dirty="0" smtClean="0"/>
              <a:t>	The above design is similar to the pre-test post-test equivalent group design except that it does not bear the subscript </a:t>
            </a:r>
            <a:r>
              <a:rPr lang="en-US" b="1" dirty="0" smtClean="0"/>
              <a:t>R</a:t>
            </a:r>
            <a:r>
              <a:rPr lang="en-US" dirty="0" smtClean="0"/>
              <a:t>.</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676400" y="1524000"/>
            <a:ext cx="5486400" cy="45720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With this design we have four cells, each of which represents a sub group ( for ex: experimental females, control males, and so forth). This design will permit the researcher to determine if there is a significant overall effect, known as main effect; for treatment. it also permits the determination whether these two variables interact significantly, that boys do better in the experimental condition and girls do best in the control condition.</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The pre-test post-test Non equivalent group design…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As there is no random assignment of subjects to experimental and control group, their equivalence is not gained.</a:t>
            </a:r>
          </a:p>
          <a:p>
            <a:endParaRPr lang="en-US" dirty="0" smtClean="0"/>
          </a:p>
          <a:p>
            <a:r>
              <a:rPr lang="en-US" dirty="0" smtClean="0"/>
              <a:t> This will create difficulty in controlling variables like selection, which can be overcome by comparing the intact groups on pre-test, </a:t>
            </a:r>
            <a:r>
              <a:rPr lang="en-US" dirty="0" err="1" smtClean="0"/>
              <a:t>ie</a:t>
            </a:r>
            <a:r>
              <a:rPr lang="en-US" dirty="0" smtClean="0"/>
              <a:t>, </a:t>
            </a:r>
            <a:r>
              <a:rPr lang="en-US" b="1" dirty="0" smtClean="0"/>
              <a:t>O</a:t>
            </a:r>
            <a:r>
              <a:rPr lang="en-US" b="1" baseline="-25000" dirty="0" smtClean="0"/>
              <a:t>1 </a:t>
            </a:r>
            <a:r>
              <a:rPr lang="en-US" dirty="0" smtClean="0"/>
              <a:t>and </a:t>
            </a:r>
            <a:r>
              <a:rPr lang="en-US" b="1" dirty="0" smtClean="0"/>
              <a:t>O</a:t>
            </a:r>
            <a:r>
              <a:rPr lang="en-US" b="1" baseline="-25000" dirty="0" smtClean="0"/>
              <a:t>3</a:t>
            </a:r>
            <a:r>
              <a:rPr lang="en-US" b="1" dirty="0" smtClean="0"/>
              <a:t>.</a:t>
            </a:r>
          </a:p>
          <a:p>
            <a:endParaRPr lang="en-US" b="1" dirty="0" smtClean="0"/>
          </a:p>
          <a:p>
            <a:r>
              <a:rPr lang="en-US" b="1" dirty="0" smtClean="0"/>
              <a:t> </a:t>
            </a:r>
            <a:r>
              <a:rPr lang="en-US" dirty="0" smtClean="0"/>
              <a:t> The difference between the mean of </a:t>
            </a:r>
            <a:r>
              <a:rPr lang="en-US" b="1" dirty="0" smtClean="0"/>
              <a:t>O</a:t>
            </a:r>
            <a:r>
              <a:rPr lang="en-US" b="1" baseline="-25000" dirty="0" smtClean="0"/>
              <a:t>1</a:t>
            </a:r>
            <a:r>
              <a:rPr lang="en-US" baseline="-25000" dirty="0" smtClean="0"/>
              <a:t> </a:t>
            </a:r>
            <a:r>
              <a:rPr lang="en-US" dirty="0" smtClean="0"/>
              <a:t>and </a:t>
            </a:r>
            <a:r>
              <a:rPr lang="en-US" b="1" dirty="0" smtClean="0"/>
              <a:t>O</a:t>
            </a:r>
            <a:r>
              <a:rPr lang="en-US" b="1" baseline="-25000" dirty="0" smtClean="0"/>
              <a:t>2</a:t>
            </a:r>
            <a:r>
              <a:rPr lang="en-US" dirty="0" smtClean="0"/>
              <a:t> scores and difference between the mean of the </a:t>
            </a:r>
            <a:r>
              <a:rPr lang="en-US" b="1" dirty="0" smtClean="0"/>
              <a:t>O</a:t>
            </a:r>
            <a:r>
              <a:rPr lang="en-US" b="1" baseline="-25000" dirty="0" smtClean="0"/>
              <a:t>3</a:t>
            </a:r>
            <a:r>
              <a:rPr lang="en-US" baseline="-25000" dirty="0" smtClean="0"/>
              <a:t> </a:t>
            </a:r>
            <a:r>
              <a:rPr lang="en-US" dirty="0" smtClean="0"/>
              <a:t>and </a:t>
            </a:r>
            <a:r>
              <a:rPr lang="en-US" b="1" dirty="0" smtClean="0"/>
              <a:t>O</a:t>
            </a:r>
            <a:r>
              <a:rPr lang="en-US" b="1" baseline="-25000" dirty="0" smtClean="0"/>
              <a:t>4</a:t>
            </a:r>
            <a:r>
              <a:rPr lang="en-US" baseline="-25000" dirty="0" smtClean="0"/>
              <a:t> </a:t>
            </a:r>
            <a:r>
              <a:rPr lang="en-US" dirty="0" smtClean="0"/>
              <a:t>scores are tested for statistical significance. ANCOVA can also be used. Because this design may be the only feasible one. The comparison is justifiable, but the results should be interpreted carefully.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The reactive effects of experimentation are more easily controlled in this design. When the pre-assembled groups are used, subjects are less aware of the  fact that they are subjected to the experimental treatment than when the subjects are drawn from class through randomization and  put into experimental sessions.</a:t>
            </a:r>
          </a:p>
          <a:p>
            <a:pPr lvl="0"/>
            <a:endParaRPr lang="en-US" dirty="0" smtClean="0"/>
          </a:p>
          <a:p>
            <a:pPr lvl="0"/>
            <a:r>
              <a:rPr lang="en-US" dirty="0" smtClean="0"/>
              <a:t>The experiments using this design are conveniently conducted in the  school situations.</a:t>
            </a:r>
          </a:p>
          <a:p>
            <a:pPr>
              <a:buNone/>
            </a:pPr>
            <a:r>
              <a:rPr lang="en-US"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Interaction effect: The selection of subjects for the experimental and control groups may result in interaction effect between selection and  certain extraneous variables , like selection and maturation, selection and history, etc.</a:t>
            </a:r>
          </a:p>
          <a:p>
            <a:pPr lvl="0"/>
            <a:endParaRPr lang="en-US" dirty="0" smtClean="0"/>
          </a:p>
          <a:p>
            <a:pPr lvl="0"/>
            <a:r>
              <a:rPr lang="en-US" dirty="0" smtClean="0"/>
              <a:t>The design does not guarantee external validity of the experiment as the pretest may  increase the subjects’ sensitivity to the manipulation of X (experimental treatment). </a:t>
            </a:r>
          </a:p>
          <a:p>
            <a:pPr lvl="0"/>
            <a:endParaRPr lang="en-US" dirty="0" smtClean="0"/>
          </a:p>
          <a:p>
            <a:pPr lvl="0"/>
            <a:r>
              <a:rPr lang="en-US" dirty="0" smtClean="0"/>
              <a:t>Chance for statistical regression, may lead to lack of internal validity.</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The Time Series Design</a:t>
            </a:r>
            <a:r>
              <a:rPr lang="en-US" dirty="0" smtClean="0"/>
              <a:t/>
            </a:r>
            <a:br>
              <a:rPr lang="en-US" dirty="0" smtClean="0"/>
            </a:br>
            <a:endParaRPr lang="en-US" dirty="0"/>
          </a:p>
        </p:txBody>
      </p:sp>
      <p:sp>
        <p:nvSpPr>
          <p:cNvPr id="3" name="Content Placeholder 2"/>
          <p:cNvSpPr>
            <a:spLocks noGrp="1"/>
          </p:cNvSpPr>
          <p:nvPr>
            <p:ph idx="1"/>
          </p:nvPr>
        </p:nvSpPr>
        <p:spPr>
          <a:xfrm>
            <a:off x="914400" y="1783560"/>
            <a:ext cx="8229600" cy="4572000"/>
          </a:xfrm>
        </p:spPr>
        <p:txBody>
          <a:bodyPr>
            <a:normAutofit fontScale="92500" lnSpcReduction="10000"/>
          </a:bodyPr>
          <a:lstStyle/>
          <a:p>
            <a:pPr>
              <a:buNone/>
            </a:pPr>
            <a:r>
              <a:rPr lang="en-US" dirty="0" smtClean="0"/>
              <a:t>	At periodic intervals, observation/ measurements are applied to individuals or a group. An experimental variable (</a:t>
            </a:r>
            <a:r>
              <a:rPr lang="en-US" b="1" dirty="0" smtClean="0"/>
              <a:t>X</a:t>
            </a:r>
            <a:r>
              <a:rPr lang="en-US" dirty="0" smtClean="0"/>
              <a:t>) is introduced, and its effect may be judged by the change or gain from the measurement immediately before to the one immediately after its introduction. This is represented by,</a:t>
            </a:r>
          </a:p>
          <a:p>
            <a:pPr>
              <a:buNone/>
            </a:pPr>
            <a:r>
              <a:rPr lang="en-US" dirty="0" smtClean="0"/>
              <a:t> </a:t>
            </a:r>
          </a:p>
          <a:p>
            <a:pPr>
              <a:buNone/>
            </a:pPr>
            <a:r>
              <a:rPr lang="en-US" b="1" dirty="0" smtClean="0"/>
              <a:t>O1	O2	O3	O4	X	O5	O6	O7	O8</a:t>
            </a:r>
            <a:endParaRPr lang="en-US" dirty="0" smtClean="0"/>
          </a:p>
          <a:p>
            <a:pPr>
              <a:buNone/>
            </a:pPr>
            <a:r>
              <a:rPr lang="en-US" dirty="0" smtClean="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Time Series Design…</a:t>
            </a:r>
            <a:endParaRPr lang="en-US" dirty="0"/>
          </a:p>
        </p:txBody>
      </p:sp>
      <p:sp>
        <p:nvSpPr>
          <p:cNvPr id="3" name="Content Placeholder 2"/>
          <p:cNvSpPr>
            <a:spLocks noGrp="1"/>
          </p:cNvSpPr>
          <p:nvPr>
            <p:ph idx="1"/>
          </p:nvPr>
        </p:nvSpPr>
        <p:spPr/>
        <p:txBody>
          <a:bodyPr/>
          <a:lstStyle/>
          <a:p>
            <a:r>
              <a:rPr lang="en-US" dirty="0" smtClean="0"/>
              <a:t>In this diagram there is only one </a:t>
            </a:r>
            <a:r>
              <a:rPr lang="en-US" b="1" dirty="0" smtClean="0"/>
              <a:t>X</a:t>
            </a:r>
            <a:r>
              <a:rPr lang="en-US" dirty="0" smtClean="0"/>
              <a:t> and several </a:t>
            </a:r>
            <a:r>
              <a:rPr lang="en-US" b="1" dirty="0" smtClean="0"/>
              <a:t>Os</a:t>
            </a:r>
            <a:r>
              <a:rPr lang="en-US" dirty="0" smtClean="0"/>
              <a:t>. Each </a:t>
            </a:r>
            <a:r>
              <a:rPr lang="en-US" b="1" dirty="0" smtClean="0"/>
              <a:t>O</a:t>
            </a:r>
            <a:r>
              <a:rPr lang="en-US" dirty="0" smtClean="0"/>
              <a:t> represent one measurement while the single </a:t>
            </a:r>
            <a:r>
              <a:rPr lang="en-US" b="1" dirty="0" smtClean="0"/>
              <a:t>X</a:t>
            </a:r>
            <a:r>
              <a:rPr lang="en-US" dirty="0" smtClean="0"/>
              <a:t> represent an intervention of several week.</a:t>
            </a:r>
          </a:p>
          <a:p>
            <a:endParaRPr lang="en-US" dirty="0" smtClean="0"/>
          </a:p>
          <a:p>
            <a:r>
              <a:rPr lang="en-US" dirty="0" smtClean="0"/>
              <a:t> In the time series design, a measured change or gain from observation 4 to observation 5 would indicate that the treatment had an effect.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It is useful in the school settings to study the effects of a  major change in administrative policy upon various issues concerning discipline.</a:t>
            </a:r>
          </a:p>
          <a:p>
            <a:pPr lvl="0"/>
            <a:endParaRPr lang="en-US" dirty="0" smtClean="0"/>
          </a:p>
          <a:p>
            <a:pPr lvl="0"/>
            <a:r>
              <a:rPr lang="en-US" dirty="0" smtClean="0"/>
              <a:t>It is useful in the study of attitude change in the students as a result of the effect produced by the introduction of treatment.</a:t>
            </a:r>
          </a:p>
          <a:p>
            <a:pPr lvl="0"/>
            <a:endParaRPr lang="en-US" dirty="0" smtClean="0"/>
          </a:p>
          <a:p>
            <a:pPr lvl="0"/>
            <a:r>
              <a:rPr lang="en-US" dirty="0" smtClean="0"/>
              <a:t>The multi-testing of students in this design provides a check on some sources of internal validity, </a:t>
            </a:r>
            <a:r>
              <a:rPr lang="en-US" dirty="0" err="1" smtClean="0"/>
              <a:t>ie</a:t>
            </a:r>
            <a:r>
              <a:rPr lang="en-US" dirty="0" smtClean="0"/>
              <a:t>. the extraneous variables like maturation, testing, selection and experimental mortality are well controlled.</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67</TotalTime>
  <Words>1420</Words>
  <Application>Microsoft Office PowerPoint</Application>
  <PresentationFormat>On-screen Show (4:3)</PresentationFormat>
  <Paragraphs>159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Metro</vt:lpstr>
      <vt:lpstr>Quasi-Experimental Design </vt:lpstr>
      <vt:lpstr>Quasi-Experimental Design </vt:lpstr>
      <vt:lpstr>The pre-test post-test Non equivalent group design </vt:lpstr>
      <vt:lpstr>The pre-test post-test Non equivalent group design… </vt:lpstr>
      <vt:lpstr>Advantages </vt:lpstr>
      <vt:lpstr>Limitations </vt:lpstr>
      <vt:lpstr>The Time Series Design </vt:lpstr>
      <vt:lpstr>The Time Series Design…</vt:lpstr>
      <vt:lpstr>Advantages </vt:lpstr>
      <vt:lpstr>Limitations </vt:lpstr>
      <vt:lpstr>Equivalent Time –Sample Design </vt:lpstr>
      <vt:lpstr>Equivalent Time –Sample Design… </vt:lpstr>
      <vt:lpstr>Slide 13</vt:lpstr>
      <vt:lpstr>The Equivalent Materials, Pre-test, Post-test Design… </vt:lpstr>
      <vt:lpstr>The Equivalent Materials, Pre-test, Post-test Design… </vt:lpstr>
      <vt:lpstr>The Equivalent Materials, Pre-test, Post-test Design… </vt:lpstr>
      <vt:lpstr>Slide 17</vt:lpstr>
      <vt:lpstr>Limitations </vt:lpstr>
      <vt:lpstr>Counter Balanced Design </vt:lpstr>
      <vt:lpstr>Counter Balanced Design… </vt:lpstr>
      <vt:lpstr>Advantages </vt:lpstr>
      <vt:lpstr>Limitations </vt:lpstr>
      <vt:lpstr>Factorial Design </vt:lpstr>
      <vt:lpstr>Slide 24</vt:lpstr>
      <vt:lpstr>Three main characteristics </vt:lpstr>
      <vt:lpstr>Slide 26</vt:lpstr>
      <vt:lpstr>Slide 27</vt:lpstr>
      <vt:lpstr>Advantages </vt:lpstr>
      <vt:lpstr>Limitations </vt:lpstr>
      <vt:lpstr>Slide 30</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Quasi-Experimental Design </dc:title>
  <dc:creator>acer2</dc:creator>
  <cp:lastModifiedBy>server</cp:lastModifiedBy>
  <cp:revision>10</cp:revision>
  <dcterms:created xsi:type="dcterms:W3CDTF">2006-08-16T00:00:00Z</dcterms:created>
  <dcterms:modified xsi:type="dcterms:W3CDTF">2020-01-27T09:51:28Z</dcterms:modified>
</cp:coreProperties>
</file>