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9" r:id="rId24"/>
    <p:sldId id="280" r:id="rId25"/>
    <p:sldId id="281" r:id="rId26"/>
    <p:sldId id="282" r:id="rId27"/>
    <p:sldId id="283" r:id="rId28"/>
    <p:sldId id="28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666"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10/4/2019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10/4/2019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3657600"/>
          </a:xfrm>
        </p:spPr>
        <p:txBody>
          <a:bodyPr>
            <a:normAutofit fontScale="90000"/>
          </a:bodyPr>
          <a:lstStyle/>
          <a:p>
            <a:pPr algn="ctr"/>
            <a:r>
              <a:rPr lang="en-GB" b="1" dirty="0" smtClean="0"/>
              <a:t>According to the </a:t>
            </a:r>
            <a:r>
              <a:rPr lang="en-GB" b="1" dirty="0" smtClean="0">
                <a:solidFill>
                  <a:srgbClr val="FFFF00"/>
                </a:solidFill>
              </a:rPr>
              <a:t>Nature of Data </a:t>
            </a:r>
            <a:r>
              <a:rPr lang="en-GB" b="1" dirty="0" smtClean="0"/>
              <a:t>research </a:t>
            </a:r>
            <a:br>
              <a:rPr lang="en-GB" b="1" dirty="0" smtClean="0"/>
            </a:br>
            <a:r>
              <a:rPr lang="en-GB" b="1" dirty="0" smtClean="0"/>
              <a:t>methods are classified into  </a:t>
            </a:r>
            <a:r>
              <a:rPr lang="en-GB" b="1" dirty="0" smtClean="0">
                <a:solidFill>
                  <a:srgbClr val="FFFF00"/>
                </a:solidFill>
              </a:rPr>
              <a:t>Qualitative and Quantitative </a:t>
            </a:r>
            <a:r>
              <a:rPr lang="en-GB" b="1" dirty="0" smtClean="0"/>
              <a:t>researches.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Disadvantages of Ethnography </a:t>
            </a:r>
            <a:endParaRPr lang="en-US" dirty="0"/>
          </a:p>
        </p:txBody>
      </p:sp>
      <p:sp>
        <p:nvSpPr>
          <p:cNvPr id="3" name="Content Placeholder 2"/>
          <p:cNvSpPr>
            <a:spLocks noGrp="1"/>
          </p:cNvSpPr>
          <p:nvPr>
            <p:ph idx="1"/>
          </p:nvPr>
        </p:nvSpPr>
        <p:spPr/>
        <p:txBody>
          <a:bodyPr>
            <a:normAutofit fontScale="77500" lnSpcReduction="20000"/>
          </a:bodyPr>
          <a:lstStyle/>
          <a:p>
            <a:pPr lvl="0"/>
            <a:endParaRPr lang="en-US" dirty="0" smtClean="0"/>
          </a:p>
          <a:p>
            <a:pPr lvl="0"/>
            <a:r>
              <a:rPr lang="en-US" dirty="0" smtClean="0"/>
              <a:t>It is highly dependent on the researcher‘s observations and interpretations </a:t>
            </a:r>
          </a:p>
          <a:p>
            <a:pPr lvl="0"/>
            <a:endParaRPr lang="en-US" dirty="0" smtClean="0"/>
          </a:p>
          <a:p>
            <a:pPr lvl="0"/>
            <a:r>
              <a:rPr lang="en-US" dirty="0" smtClean="0"/>
              <a:t>There is no way to check the validity of the researcher‘s conclusion, since numerical data is rarely provided </a:t>
            </a:r>
          </a:p>
          <a:p>
            <a:pPr lvl="0"/>
            <a:endParaRPr lang="en-US" dirty="0" smtClean="0"/>
          </a:p>
          <a:p>
            <a:pPr lvl="0"/>
            <a:r>
              <a:rPr lang="en-US" dirty="0" smtClean="0"/>
              <a:t>Observer bias is almost impossible to eliminate </a:t>
            </a:r>
          </a:p>
          <a:p>
            <a:pPr lvl="0"/>
            <a:endParaRPr lang="en-US" dirty="0" smtClean="0"/>
          </a:p>
          <a:p>
            <a:pPr lvl="0"/>
            <a:r>
              <a:rPr lang="en-US" dirty="0" smtClean="0"/>
              <a:t>Generalizations are almost non-existent since only a single situation is observed, leaving ambiguity in the study. </a:t>
            </a:r>
          </a:p>
          <a:p>
            <a:pPr lvl="0"/>
            <a:endParaRPr lang="en-US" dirty="0" smtClean="0"/>
          </a:p>
          <a:p>
            <a:pPr lvl="0"/>
            <a:r>
              <a:rPr lang="en-US" dirty="0" smtClean="0"/>
              <a:t>It is very time consuming. </a:t>
            </a:r>
          </a:p>
          <a:p>
            <a:pPr>
              <a:buNone/>
            </a:pPr>
            <a:r>
              <a:rPr lang="en-GB"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143000"/>
          </a:xfrm>
        </p:spPr>
        <p:txBody>
          <a:bodyPr>
            <a:normAutofit/>
          </a:bodyPr>
          <a:lstStyle/>
          <a:p>
            <a:pPr lvl="0"/>
            <a:r>
              <a:rPr lang="en-GB" b="1" dirty="0" smtClean="0"/>
              <a:t>Case study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case study is a qualitative methodology that attempts to study single subject closely and provide a rich description. </a:t>
            </a:r>
          </a:p>
          <a:p>
            <a:endParaRPr lang="en-US" dirty="0" smtClean="0"/>
          </a:p>
          <a:p>
            <a:r>
              <a:rPr lang="en-US" dirty="0" smtClean="0"/>
              <a:t>The typical case study is an intensive investigation of one individual. </a:t>
            </a:r>
          </a:p>
          <a:p>
            <a:endParaRPr lang="en-US" dirty="0" smtClean="0"/>
          </a:p>
          <a:p>
            <a:r>
              <a:rPr lang="en-US" dirty="0" smtClean="0"/>
              <a:t>However, case studies are sometimes concerned with single small units such as family, a club, a school, or a teenage gang. </a:t>
            </a:r>
          </a:p>
          <a:p>
            <a:endParaRPr lang="en-US" dirty="0" smtClean="0"/>
          </a:p>
          <a:p>
            <a:r>
              <a:rPr lang="en-US" dirty="0" smtClean="0"/>
              <a:t>The investigator gathers data about the subject’s present state, past experiences, environment and how these factors relate to one another. </a:t>
            </a:r>
          </a:p>
          <a:p>
            <a:endParaRPr lang="en-US" dirty="0" smtClean="0"/>
          </a:p>
          <a:p>
            <a:r>
              <a:rPr lang="en-US" dirty="0" smtClean="0"/>
              <a:t>In education, this is one of the most widely used qualitative approaches of research</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Uses</a:t>
            </a:r>
            <a:endParaRPr lang="en-US" dirty="0"/>
          </a:p>
        </p:txBody>
      </p:sp>
      <p:sp>
        <p:nvSpPr>
          <p:cNvPr id="3" name="Content Placeholder 2"/>
          <p:cNvSpPr>
            <a:spLocks noGrp="1"/>
          </p:cNvSpPr>
          <p:nvPr>
            <p:ph idx="1"/>
          </p:nvPr>
        </p:nvSpPr>
        <p:spPr/>
        <p:txBody>
          <a:bodyPr>
            <a:normAutofit fontScale="85000" lnSpcReduction="10000"/>
          </a:bodyPr>
          <a:lstStyle/>
          <a:p>
            <a:endParaRPr lang="en-US" dirty="0" smtClean="0"/>
          </a:p>
          <a:p>
            <a:pPr lvl="0"/>
            <a:r>
              <a:rPr lang="en-US" dirty="0" smtClean="0"/>
              <a:t>The study method has come to be as recognized as a  useful mode of investigation  into a causal relationships of complex educational phenomena.</a:t>
            </a:r>
          </a:p>
          <a:p>
            <a:pPr lvl="0"/>
            <a:endParaRPr lang="en-US" dirty="0" smtClean="0"/>
          </a:p>
          <a:p>
            <a:pPr lvl="0"/>
            <a:r>
              <a:rPr lang="en-US" dirty="0" smtClean="0"/>
              <a:t>It has been frequently employed in education in studying problem cases and maladjusted pupils. It is obviously an important source of educational ideas.</a:t>
            </a:r>
          </a:p>
          <a:p>
            <a:pPr lvl="0"/>
            <a:endParaRPr lang="en-US" dirty="0" smtClean="0"/>
          </a:p>
          <a:p>
            <a:pPr lvl="0"/>
            <a:r>
              <a:rPr lang="en-US" dirty="0" smtClean="0"/>
              <a:t>It is also employed in studying the general characteristics of phenomena of any given class, for example, case studies are truants in a backward area, the learning difficulties of pupils in mathematics, the teaching difficulties of beginning teachers.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Characteristics of a Case Study</a:t>
            </a:r>
            <a:r>
              <a:rPr lang="en-US" dirty="0" smtClean="0"/>
              <a:t/>
            </a:r>
            <a:br>
              <a:rPr lang="en-US" dirty="0" smtClean="0"/>
            </a:br>
            <a:endParaRPr lang="en-US" dirty="0"/>
          </a:p>
        </p:txBody>
      </p:sp>
      <p:sp>
        <p:nvSpPr>
          <p:cNvPr id="3" name="Content Placeholder 2"/>
          <p:cNvSpPr>
            <a:spLocks noGrp="1"/>
          </p:cNvSpPr>
          <p:nvPr>
            <p:ph idx="1"/>
          </p:nvPr>
        </p:nvSpPr>
        <p:spPr>
          <a:xfrm>
            <a:off x="457200" y="1447800"/>
            <a:ext cx="8229600" cy="5410200"/>
          </a:xfrm>
        </p:spPr>
        <p:txBody>
          <a:bodyPr>
            <a:normAutofit fontScale="70000" lnSpcReduction="20000"/>
          </a:bodyPr>
          <a:lstStyle/>
          <a:p>
            <a:endParaRPr lang="en-US" dirty="0" smtClean="0"/>
          </a:p>
          <a:p>
            <a:pPr lvl="0"/>
            <a:r>
              <a:rPr lang="en-US" dirty="0" smtClean="0"/>
              <a:t>Each respondent (individual, class, institution or cultural group) is treated as a unit. </a:t>
            </a:r>
          </a:p>
          <a:p>
            <a:pPr lvl="0"/>
            <a:endParaRPr lang="en-US" dirty="0" smtClean="0"/>
          </a:p>
          <a:p>
            <a:pPr lvl="0"/>
            <a:r>
              <a:rPr lang="en-US" dirty="0" smtClean="0"/>
              <a:t>It </a:t>
            </a:r>
            <a:r>
              <a:rPr lang="en-US" dirty="0" err="1" smtClean="0"/>
              <a:t>emphasises</a:t>
            </a:r>
            <a:r>
              <a:rPr lang="en-US" dirty="0" smtClean="0"/>
              <a:t> the study of interrelationship between different attributes of a unit. </a:t>
            </a:r>
          </a:p>
          <a:p>
            <a:pPr lvl="0"/>
            <a:endParaRPr lang="en-US" dirty="0" smtClean="0"/>
          </a:p>
          <a:p>
            <a:pPr lvl="0"/>
            <a:r>
              <a:rPr lang="en-US" dirty="0" smtClean="0"/>
              <a:t>It gets at </a:t>
            </a:r>
            <a:r>
              <a:rPr lang="en-US" dirty="0" err="1" smtClean="0"/>
              <a:t>behaviour</a:t>
            </a:r>
            <a:r>
              <a:rPr lang="en-US" dirty="0" smtClean="0"/>
              <a:t> directly and not by an indirect or abstract approach.</a:t>
            </a:r>
          </a:p>
          <a:p>
            <a:pPr lvl="0">
              <a:buNone/>
            </a:pPr>
            <a:r>
              <a:rPr lang="en-US" dirty="0" smtClean="0"/>
              <a:t> </a:t>
            </a:r>
          </a:p>
          <a:p>
            <a:pPr lvl="0"/>
            <a:r>
              <a:rPr lang="en-US" dirty="0" smtClean="0"/>
              <a:t>The focus of a study could be a specific topic, theme, proposition or a working hypothesis. </a:t>
            </a:r>
          </a:p>
          <a:p>
            <a:pPr lvl="0"/>
            <a:endParaRPr lang="en-US" dirty="0" smtClean="0"/>
          </a:p>
          <a:p>
            <a:pPr lvl="0"/>
            <a:r>
              <a:rPr lang="en-US" dirty="0" smtClean="0"/>
              <a:t>It focuses on the natural history of the unit under study and its interaction with the social world around it. </a:t>
            </a:r>
          </a:p>
          <a:p>
            <a:pPr lvl="0"/>
            <a:endParaRPr lang="en-US" dirty="0" smtClean="0"/>
          </a:p>
          <a:p>
            <a:pPr lvl="0"/>
            <a:r>
              <a:rPr lang="en-US" dirty="0" smtClean="0"/>
              <a:t>case study is intensive and in-depth study</a:t>
            </a:r>
          </a:p>
          <a:p>
            <a:pPr lvl="0"/>
            <a:endParaRPr lang="en-US" dirty="0" smtClean="0"/>
          </a:p>
          <a:p>
            <a:pPr lvl="0"/>
            <a:r>
              <a:rPr lang="en-US" dirty="0" smtClean="0"/>
              <a:t>No generalization is made to a population beyond cases similar to those studied. </a:t>
            </a:r>
          </a:p>
          <a:p>
            <a:r>
              <a:rPr lang="en-US" dirty="0" smtClean="0"/>
              <a:t>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Types of Case Study Designs </a:t>
            </a:r>
            <a:endParaRPr lang="en-US" dirty="0"/>
          </a:p>
        </p:txBody>
      </p:sp>
      <p:sp>
        <p:nvSpPr>
          <p:cNvPr id="3" name="Content Placeholder 2"/>
          <p:cNvSpPr>
            <a:spLocks noGrp="1"/>
          </p:cNvSpPr>
          <p:nvPr>
            <p:ph idx="1"/>
          </p:nvPr>
        </p:nvSpPr>
        <p:spPr/>
        <p:txBody>
          <a:bodyPr/>
          <a:lstStyle/>
          <a:p>
            <a:endParaRPr lang="en-US" dirty="0" smtClean="0"/>
          </a:p>
          <a:p>
            <a:pPr lvl="0"/>
            <a:r>
              <a:rPr lang="en-US" b="1" dirty="0" smtClean="0"/>
              <a:t>Exploratory Case Study Design:</a:t>
            </a:r>
            <a:r>
              <a:rPr lang="en-US" dirty="0" smtClean="0"/>
              <a:t> The purpose of the exploratory study is to elaborate a concept, build up a model or advocate propositions. </a:t>
            </a:r>
          </a:p>
          <a:p>
            <a:pPr lvl="0"/>
            <a:endParaRPr lang="en-US" dirty="0" smtClean="0"/>
          </a:p>
          <a:p>
            <a:pPr lvl="0"/>
            <a:r>
              <a:rPr lang="en-US" dirty="0" smtClean="0"/>
              <a:t> </a:t>
            </a:r>
            <a:r>
              <a:rPr lang="en-US" b="1" dirty="0" smtClean="0"/>
              <a:t>Explanatory Case Study Design: </a:t>
            </a:r>
            <a:r>
              <a:rPr lang="en-US" dirty="0" smtClean="0"/>
              <a:t>These are useful when providing explanation to phenomena under consideration. </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Case Study Designs …</a:t>
            </a:r>
            <a:endParaRPr lang="en-US" dirty="0"/>
          </a:p>
        </p:txBody>
      </p:sp>
      <p:sp>
        <p:nvSpPr>
          <p:cNvPr id="3" name="Content Placeholder 2"/>
          <p:cNvSpPr>
            <a:spLocks noGrp="1"/>
          </p:cNvSpPr>
          <p:nvPr>
            <p:ph idx="1"/>
          </p:nvPr>
        </p:nvSpPr>
        <p:spPr/>
        <p:txBody>
          <a:bodyPr>
            <a:normAutofit fontScale="85000" lnSpcReduction="20000"/>
          </a:bodyPr>
          <a:lstStyle/>
          <a:p>
            <a:pPr lvl="0"/>
            <a:endParaRPr lang="en-US" b="1" dirty="0" smtClean="0"/>
          </a:p>
          <a:p>
            <a:pPr lvl="0"/>
            <a:r>
              <a:rPr lang="en-US" b="1" dirty="0" smtClean="0"/>
              <a:t>Descriptive Case Study Design: </a:t>
            </a:r>
            <a:r>
              <a:rPr lang="en-US" dirty="0" smtClean="0"/>
              <a:t>In this type of case study, the researcher attempts to portray a phenomenon and conceptualize it, including statements that recreate a situation and context as much as possible. </a:t>
            </a:r>
          </a:p>
          <a:p>
            <a:pPr lvl="0"/>
            <a:endParaRPr lang="en-US" b="1" dirty="0" smtClean="0"/>
          </a:p>
          <a:p>
            <a:pPr lvl="0"/>
            <a:r>
              <a:rPr lang="en-US" b="1" dirty="0" smtClean="0"/>
              <a:t>Evaluative Case Study Design</a:t>
            </a:r>
            <a:r>
              <a:rPr lang="en-US" dirty="0" smtClean="0"/>
              <a:t>: This may include a deep account of the phenomenon being evaluated and identification of most important and relevant constructs, themes and patterns. Evaluative case studies can be conducted on educational </a:t>
            </a:r>
            <a:r>
              <a:rPr lang="en-US" dirty="0" err="1" smtClean="0"/>
              <a:t>programmes</a:t>
            </a:r>
            <a:r>
              <a:rPr lang="en-US" dirty="0" smtClean="0"/>
              <a:t> funded by the Government such as ―</a:t>
            </a:r>
            <a:r>
              <a:rPr lang="en-US" dirty="0" err="1" smtClean="0"/>
              <a:t>Sarva</a:t>
            </a:r>
            <a:r>
              <a:rPr lang="en-US" dirty="0" smtClean="0"/>
              <a:t> </a:t>
            </a:r>
            <a:r>
              <a:rPr lang="en-US" dirty="0" err="1" smtClean="0"/>
              <a:t>Shiksha</a:t>
            </a:r>
            <a:r>
              <a:rPr lang="en-US" dirty="0" smtClean="0"/>
              <a:t> </a:t>
            </a:r>
            <a:r>
              <a:rPr lang="en-US" dirty="0" err="1" smtClean="0"/>
              <a:t>Abhiyan</a:t>
            </a:r>
            <a:r>
              <a:rPr lang="en-US" dirty="0" smtClean="0"/>
              <a:t>‖ or Orientation </a:t>
            </a:r>
            <a:r>
              <a:rPr lang="en-US" dirty="0" err="1" smtClean="0"/>
              <a:t>Programmes</a:t>
            </a:r>
            <a:r>
              <a:rPr lang="en-US" dirty="0" smtClean="0"/>
              <a:t> and Refresher Courses conducted by Academic Staff Colleges for college teachers or other such </a:t>
            </a:r>
            <a:r>
              <a:rPr lang="en-US" dirty="0" err="1" smtClean="0"/>
              <a:t>programmes</a:t>
            </a:r>
            <a:r>
              <a:rPr lang="en-US" dirty="0" smtClean="0"/>
              <a:t> </a:t>
            </a:r>
            <a:r>
              <a:rPr lang="en-US" dirty="0" err="1" smtClean="0"/>
              <a:t>organised</a:t>
            </a:r>
            <a:r>
              <a:rPr lang="en-US" dirty="0" smtClean="0"/>
              <a:t> by the State and Local Governments for secondary and primary school teachers. </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Steps of Conducting a Case Study</a:t>
            </a:r>
            <a:endParaRPr lang="en-US" dirty="0"/>
          </a:p>
        </p:txBody>
      </p:sp>
      <p:sp>
        <p:nvSpPr>
          <p:cNvPr id="3" name="Content Placeholder 2"/>
          <p:cNvSpPr>
            <a:spLocks noGrp="1"/>
          </p:cNvSpPr>
          <p:nvPr>
            <p:ph idx="1"/>
          </p:nvPr>
        </p:nvSpPr>
        <p:spPr>
          <a:xfrm>
            <a:off x="457200" y="1935480"/>
            <a:ext cx="8229600" cy="4922520"/>
          </a:xfrm>
        </p:spPr>
        <p:txBody>
          <a:bodyPr>
            <a:normAutofit fontScale="77500" lnSpcReduction="20000"/>
          </a:bodyPr>
          <a:lstStyle/>
          <a:p>
            <a:pPr marL="514350" lvl="0" indent="-514350">
              <a:buFont typeface="+mj-lt"/>
              <a:buAutoNum type="arabicPeriod"/>
            </a:pPr>
            <a:r>
              <a:rPr lang="en-US" dirty="0" smtClean="0"/>
              <a:t>Identifying a current topic which is of interest to the researcher. </a:t>
            </a:r>
          </a:p>
          <a:p>
            <a:pPr marL="514350" lvl="0" indent="-514350">
              <a:buFont typeface="+mj-lt"/>
              <a:buAutoNum type="arabicPeriod"/>
            </a:pPr>
            <a:endParaRPr lang="en-US" dirty="0" smtClean="0"/>
          </a:p>
          <a:p>
            <a:pPr marL="514350" lvl="0" indent="-514350">
              <a:buFont typeface="+mj-lt"/>
              <a:buAutoNum type="arabicPeriod"/>
            </a:pPr>
            <a:r>
              <a:rPr lang="en-US" dirty="0" smtClean="0"/>
              <a:t>Determining the status of the phenomenon: Either by the observation or measurement, the status of the phenomenon under investigation must be determined.</a:t>
            </a:r>
          </a:p>
          <a:p>
            <a:pPr marL="514350" lvl="0" indent="-514350">
              <a:buFont typeface="+mj-lt"/>
              <a:buAutoNum type="arabicPeriod"/>
            </a:pPr>
            <a:endParaRPr lang="en-US" dirty="0" smtClean="0"/>
          </a:p>
          <a:p>
            <a:pPr marL="514350" lvl="0" indent="-514350">
              <a:buFont typeface="+mj-lt"/>
              <a:buAutoNum type="arabicPeriod"/>
            </a:pPr>
            <a:r>
              <a:rPr lang="en-US" dirty="0" smtClean="0"/>
              <a:t>Formulating hypotheses. </a:t>
            </a:r>
          </a:p>
          <a:p>
            <a:pPr marL="514350" lvl="0" indent="-514350">
              <a:buFont typeface="+mj-lt"/>
              <a:buAutoNum type="arabicPeriod"/>
            </a:pPr>
            <a:endParaRPr lang="en-US" dirty="0" smtClean="0"/>
          </a:p>
          <a:p>
            <a:pPr marL="514350" lvl="0" indent="-514350">
              <a:buFont typeface="+mj-lt"/>
              <a:buAutoNum type="arabicPeriod"/>
            </a:pPr>
            <a:r>
              <a:rPr lang="en-US" dirty="0" smtClean="0"/>
              <a:t>Determining the unit of sampling and the number of units. Select the cases.</a:t>
            </a:r>
          </a:p>
          <a:p>
            <a:pPr marL="514350" lvl="0" indent="-514350">
              <a:buFont typeface="+mj-lt"/>
              <a:buAutoNum type="arabicPeriod"/>
            </a:pPr>
            <a:endParaRPr lang="en-US" dirty="0" smtClean="0"/>
          </a:p>
          <a:p>
            <a:pPr marL="514350" indent="-514350">
              <a:buNone/>
            </a:pPr>
            <a:r>
              <a:rPr lang="en-US" dirty="0" smtClean="0"/>
              <a:t>	In a case study design, purposeful sampling is done which has been defined by Patton as ―selecting information-rich cases for study in-depth.‖ a case study research, purposeful sampling is preferred over probability sampling as they enhance the usefulness of the information acquired from small samples. </a:t>
            </a:r>
          </a:p>
          <a:p>
            <a:pPr marL="514350" indent="-514350">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Steps of Conducting a Case Study…</a:t>
            </a:r>
            <a:endParaRPr lang="en-US" dirty="0"/>
          </a:p>
        </p:txBody>
      </p:sp>
      <p:sp>
        <p:nvSpPr>
          <p:cNvPr id="3" name="Content Placeholder 2"/>
          <p:cNvSpPr>
            <a:spLocks noGrp="1"/>
          </p:cNvSpPr>
          <p:nvPr>
            <p:ph idx="1"/>
          </p:nvPr>
        </p:nvSpPr>
        <p:spPr/>
        <p:txBody>
          <a:bodyPr>
            <a:normAutofit fontScale="92500" lnSpcReduction="20000"/>
          </a:bodyPr>
          <a:lstStyle/>
          <a:p>
            <a:pPr lvl="0">
              <a:buNone/>
            </a:pPr>
            <a:r>
              <a:rPr lang="en-US" dirty="0" smtClean="0"/>
              <a:t>5. Data collection: It could include interviews, observations, documentation, student records and school databases. Collect data in the field. </a:t>
            </a:r>
          </a:p>
          <a:p>
            <a:pPr lvl="0">
              <a:buNone/>
            </a:pPr>
            <a:endParaRPr lang="en-US" dirty="0" smtClean="0"/>
          </a:p>
          <a:p>
            <a:pPr lvl="0">
              <a:buNone/>
            </a:pPr>
            <a:r>
              <a:rPr lang="en-US" dirty="0" smtClean="0"/>
              <a:t>6. Tentative </a:t>
            </a:r>
            <a:r>
              <a:rPr lang="en-US" dirty="0" err="1" smtClean="0"/>
              <a:t>diagonosis</a:t>
            </a:r>
            <a:r>
              <a:rPr lang="en-US" dirty="0" smtClean="0"/>
              <a:t> or  validating: The investigator evaluates the data  collected, compares data with past experiences and norms and takes a decision on the problems related to subjects.</a:t>
            </a:r>
          </a:p>
          <a:p>
            <a:pPr lvl="0">
              <a:buNone/>
            </a:pPr>
            <a:endParaRPr lang="en-US" dirty="0" smtClean="0"/>
          </a:p>
          <a:p>
            <a:pPr lvl="0">
              <a:buNone/>
            </a:pPr>
            <a:r>
              <a:rPr lang="en-US" dirty="0" smtClean="0"/>
              <a:t>7. Instituting remedy:  Provide suggestions for improvement.</a:t>
            </a:r>
          </a:p>
          <a:p>
            <a:pPr lvl="0">
              <a:buNone/>
            </a:pPr>
            <a:endParaRPr lang="en-US" dirty="0" smtClean="0"/>
          </a:p>
          <a:p>
            <a:pPr lvl="0">
              <a:buNone/>
            </a:pPr>
            <a:r>
              <a:rPr lang="en-US" dirty="0" smtClean="0"/>
              <a:t>8. Report writing: The minute aspects related to the subject should be provided.</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Advantages of Case Study Method </a:t>
            </a:r>
            <a:endParaRPr lang="en-US" dirty="0"/>
          </a:p>
        </p:txBody>
      </p:sp>
      <p:sp>
        <p:nvSpPr>
          <p:cNvPr id="3" name="Content Placeholder 2"/>
          <p:cNvSpPr>
            <a:spLocks noGrp="1"/>
          </p:cNvSpPr>
          <p:nvPr>
            <p:ph idx="1"/>
          </p:nvPr>
        </p:nvSpPr>
        <p:spPr>
          <a:xfrm>
            <a:off x="457200" y="1935480"/>
            <a:ext cx="8229600" cy="4922520"/>
          </a:xfrm>
        </p:spPr>
        <p:txBody>
          <a:bodyPr>
            <a:normAutofit fontScale="85000" lnSpcReduction="20000"/>
          </a:bodyPr>
          <a:lstStyle/>
          <a:p>
            <a:pPr lvl="0"/>
            <a:r>
              <a:rPr lang="en-US" dirty="0" smtClean="0"/>
              <a:t>It involves detailed, holistic investigation of all aspects of the unit under study. </a:t>
            </a:r>
          </a:p>
          <a:p>
            <a:pPr lvl="0"/>
            <a:endParaRPr lang="en-US" dirty="0" smtClean="0"/>
          </a:p>
          <a:p>
            <a:pPr lvl="0"/>
            <a:r>
              <a:rPr lang="en-US" dirty="0" smtClean="0"/>
              <a:t>Case studies data are strong in reality. </a:t>
            </a:r>
          </a:p>
          <a:p>
            <a:pPr lvl="0"/>
            <a:endParaRPr lang="en-US" dirty="0" smtClean="0"/>
          </a:p>
          <a:p>
            <a:pPr lvl="0"/>
            <a:r>
              <a:rPr lang="en-US" dirty="0" smtClean="0"/>
              <a:t>It can </a:t>
            </a:r>
            <a:r>
              <a:rPr lang="en-US" dirty="0" err="1" smtClean="0"/>
              <a:t>utilise</a:t>
            </a:r>
            <a:r>
              <a:rPr lang="en-US" dirty="0" smtClean="0"/>
              <a:t> a wide range of measurement tools and techniques. </a:t>
            </a:r>
          </a:p>
          <a:p>
            <a:pPr lvl="0"/>
            <a:endParaRPr lang="en-US" dirty="0" smtClean="0"/>
          </a:p>
          <a:p>
            <a:pPr lvl="0"/>
            <a:r>
              <a:rPr lang="en-US" dirty="0" smtClean="0"/>
              <a:t>Data can be collected over a period of time and is contextual. </a:t>
            </a:r>
          </a:p>
          <a:p>
            <a:pPr lvl="0"/>
            <a:endParaRPr lang="en-US" dirty="0" smtClean="0"/>
          </a:p>
          <a:p>
            <a:pPr lvl="0"/>
            <a:r>
              <a:rPr lang="en-US" dirty="0" smtClean="0"/>
              <a:t>Case study reports are often written in non-technical language and are therefore easily understood by laypersons. </a:t>
            </a:r>
          </a:p>
          <a:p>
            <a:pPr lvl="0"/>
            <a:endParaRPr lang="en-US" dirty="0" smtClean="0"/>
          </a:p>
          <a:p>
            <a:pPr lvl="0"/>
            <a:r>
              <a:rPr lang="en-US" dirty="0" smtClean="0"/>
              <a:t>They help in interpreting similar other cases. </a:t>
            </a:r>
          </a:p>
          <a:p>
            <a:r>
              <a:rPr lang="en-US" dirty="0" smtClean="0"/>
              <a:t> </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Disadvantages of Case Study Method </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The small sample size prevents the researcher from </a:t>
            </a:r>
            <a:r>
              <a:rPr lang="en-US" dirty="0" err="1" smtClean="0"/>
              <a:t>generalising</a:t>
            </a:r>
            <a:r>
              <a:rPr lang="en-US" dirty="0" smtClean="0"/>
              <a:t> to larger populations. </a:t>
            </a:r>
          </a:p>
          <a:p>
            <a:pPr lvl="0"/>
            <a:endParaRPr lang="en-US" dirty="0" smtClean="0"/>
          </a:p>
          <a:p>
            <a:pPr lvl="0"/>
            <a:r>
              <a:rPr lang="en-US" dirty="0" smtClean="0"/>
              <a:t>The case study method has been </a:t>
            </a:r>
            <a:r>
              <a:rPr lang="en-US" dirty="0" err="1" smtClean="0"/>
              <a:t>criticised</a:t>
            </a:r>
            <a:r>
              <a:rPr lang="en-US" dirty="0" smtClean="0"/>
              <a:t> for use of a small number of cases can offer no grounds for establishing reliability or generality of findings. </a:t>
            </a:r>
          </a:p>
          <a:p>
            <a:pPr lvl="0"/>
            <a:endParaRPr lang="en-US" dirty="0" smtClean="0"/>
          </a:p>
          <a:p>
            <a:pPr lvl="0"/>
            <a:r>
              <a:rPr lang="en-US" dirty="0" smtClean="0"/>
              <a:t>The intense exposure to study of the case biases the findings.</a:t>
            </a:r>
          </a:p>
          <a:p>
            <a:pPr lvl="0"/>
            <a:endParaRPr lang="en-US" dirty="0" smtClean="0"/>
          </a:p>
          <a:p>
            <a:pPr lvl="0"/>
            <a:r>
              <a:rPr lang="en-US" dirty="0" smtClean="0"/>
              <a:t>It has also been </a:t>
            </a:r>
            <a:r>
              <a:rPr lang="en-US" dirty="0" err="1" smtClean="0"/>
              <a:t>criticised</a:t>
            </a:r>
            <a:r>
              <a:rPr lang="en-US" dirty="0" smtClean="0"/>
              <a:t> as being useful only as an exploratory tool. </a:t>
            </a:r>
          </a:p>
          <a:p>
            <a:pPr lvl="0"/>
            <a:endParaRPr lang="en-US" dirty="0" smtClean="0"/>
          </a:p>
          <a:p>
            <a:pPr lvl="0"/>
            <a:r>
              <a:rPr lang="en-US" dirty="0" smtClean="0"/>
              <a:t>They are often not easy to cross-check.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dirty="0" smtClean="0"/>
              <a:t>	</a:t>
            </a:r>
          </a:p>
          <a:p>
            <a:pPr>
              <a:buNone/>
            </a:pPr>
            <a:r>
              <a:rPr lang="en-GB" b="1" dirty="0" smtClean="0"/>
              <a:t>	Qualitative Research</a:t>
            </a:r>
          </a:p>
          <a:p>
            <a:pPr>
              <a:buNone/>
            </a:pPr>
            <a:endParaRPr lang="en-US" dirty="0" smtClean="0"/>
          </a:p>
          <a:p>
            <a:pPr marL="1154430" lvl="2" indent="-514350">
              <a:buFont typeface="+mj-lt"/>
              <a:buAutoNum type="arabicPeriod"/>
            </a:pPr>
            <a:r>
              <a:rPr lang="en-GB" sz="2000" b="1" dirty="0" smtClean="0"/>
              <a:t>Historical research-refer</a:t>
            </a:r>
            <a:endParaRPr lang="en-US" sz="2000" dirty="0" smtClean="0"/>
          </a:p>
          <a:p>
            <a:pPr marL="1154430" lvl="2" indent="-514350">
              <a:buFont typeface="+mj-lt"/>
              <a:buAutoNum type="arabicPeriod"/>
            </a:pPr>
            <a:r>
              <a:rPr lang="en-GB" sz="2000" b="1" dirty="0" smtClean="0"/>
              <a:t>Ethnographic </a:t>
            </a:r>
            <a:r>
              <a:rPr lang="en-GB" sz="2000" b="1" dirty="0" smtClean="0"/>
              <a:t>research</a:t>
            </a:r>
          </a:p>
          <a:p>
            <a:pPr marL="1154430" lvl="2" indent="-514350">
              <a:buFont typeface="+mj-lt"/>
              <a:buAutoNum type="arabicPeriod"/>
            </a:pPr>
            <a:r>
              <a:rPr lang="en-GB" sz="2000" b="1" dirty="0" smtClean="0"/>
              <a:t>Case study</a:t>
            </a:r>
          </a:p>
          <a:p>
            <a:pPr marL="1154430" lvl="2" indent="-514350">
              <a:buFont typeface="+mj-lt"/>
              <a:buAutoNum type="arabicPeriod"/>
            </a:pPr>
            <a:r>
              <a:rPr lang="en-GB" sz="2000" b="1" dirty="0" smtClean="0"/>
              <a:t>Document or content analysis</a:t>
            </a:r>
            <a:endParaRPr lang="en-US" sz="2000" dirty="0" smtClean="0"/>
          </a:p>
          <a:p>
            <a:pPr marL="1154430" lvl="2" indent="-514350">
              <a:buFont typeface="+mj-lt"/>
              <a:buAutoNum type="arabicPeriod"/>
            </a:pPr>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GB" b="1" dirty="0" smtClean="0"/>
              <a:t>Document or content analysis</a:t>
            </a:r>
            <a:endParaRPr lang="en-US" dirty="0"/>
          </a:p>
        </p:txBody>
      </p:sp>
      <p:sp>
        <p:nvSpPr>
          <p:cNvPr id="3" name="Content Placeholder 2"/>
          <p:cNvSpPr>
            <a:spLocks noGrp="1"/>
          </p:cNvSpPr>
          <p:nvPr>
            <p:ph idx="1"/>
          </p:nvPr>
        </p:nvSpPr>
        <p:spPr/>
        <p:txBody>
          <a:bodyPr/>
          <a:lstStyle/>
          <a:p>
            <a:r>
              <a:rPr lang="en-US" dirty="0" smtClean="0"/>
              <a:t>Documentary / document / content Analysis is closely related to historical research since in such research we study the existing documents.</a:t>
            </a:r>
          </a:p>
          <a:p>
            <a:endParaRPr lang="en-US" dirty="0" smtClean="0"/>
          </a:p>
          <a:p>
            <a:r>
              <a:rPr lang="en-US" dirty="0" smtClean="0"/>
              <a:t> Document analysis today is a widely used research tool aimed at determining the presence of certain words or concepts within texts or sets of texts. </a:t>
            </a:r>
          </a:p>
          <a:p>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 is a technique for making inferences by objectively and systematically identifying specified characteristics of messages.</a:t>
            </a:r>
          </a:p>
          <a:p>
            <a:endParaRPr lang="en-US" dirty="0" smtClean="0"/>
          </a:p>
          <a:p>
            <a:r>
              <a:rPr lang="en-US" dirty="0" smtClean="0"/>
              <a:t>applied to areas such as coding student drawings or coding of actions observed in videotaped studies, analyzing past documents such as memos, minutes of the meetings, legal and policy statements and so on. </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Documents are an essential element of day-to-day work in education. They include: </a:t>
            </a:r>
          </a:p>
          <a:p>
            <a:r>
              <a:rPr lang="en-US" dirty="0" smtClean="0"/>
              <a:t>Student essays </a:t>
            </a:r>
          </a:p>
          <a:p>
            <a:r>
              <a:rPr lang="en-US" dirty="0" smtClean="0"/>
              <a:t>Exam papers </a:t>
            </a:r>
          </a:p>
          <a:p>
            <a:r>
              <a:rPr lang="en-US" dirty="0" smtClean="0"/>
              <a:t>Minutes of meetings </a:t>
            </a:r>
          </a:p>
          <a:p>
            <a:r>
              <a:rPr lang="en-US" dirty="0" smtClean="0"/>
              <a:t>Module outlines </a:t>
            </a:r>
          </a:p>
          <a:p>
            <a:r>
              <a:rPr lang="en-US" dirty="0" smtClean="0"/>
              <a:t>Policy documents  etc.</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In some pedagogic research, analysis of relevant documents will inform the investigation. </a:t>
            </a:r>
          </a:p>
          <a:p>
            <a:endParaRPr lang="en-US" dirty="0" smtClean="0"/>
          </a:p>
          <a:p>
            <a:r>
              <a:rPr lang="en-US" dirty="0" smtClean="0"/>
              <a:t>For example, policy documents in an institution may be </a:t>
            </a:r>
            <a:r>
              <a:rPr lang="en-US" dirty="0" err="1" smtClean="0"/>
              <a:t>analysed</a:t>
            </a:r>
            <a:r>
              <a:rPr lang="en-US" dirty="0" smtClean="0"/>
              <a:t> and interviews with staff or students and observation of classes may suggest whether or not new policies are being implemented. </a:t>
            </a:r>
          </a:p>
          <a:p>
            <a:endParaRPr lang="en-US" dirty="0" smtClean="0"/>
          </a:p>
          <a:p>
            <a:r>
              <a:rPr lang="en-US" dirty="0" smtClean="0"/>
              <a:t>A set of data from documents, interviews and observations could contribute to a case study of a particular aspect of pedagogy. </a:t>
            </a:r>
          </a:p>
          <a:p>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Steps in document analysis</a:t>
            </a:r>
            <a:endParaRPr lang="en-US" dirty="0"/>
          </a:p>
        </p:txBody>
      </p:sp>
      <p:sp>
        <p:nvSpPr>
          <p:cNvPr id="3" name="Content Placeholder 2"/>
          <p:cNvSpPr>
            <a:spLocks noGrp="1"/>
          </p:cNvSpPr>
          <p:nvPr>
            <p:ph idx="1"/>
          </p:nvPr>
        </p:nvSpPr>
        <p:spPr/>
        <p:txBody>
          <a:bodyPr>
            <a:normAutofit fontScale="85000" lnSpcReduction="20000"/>
          </a:bodyPr>
          <a:lstStyle/>
          <a:p>
            <a:pPr lvl="0"/>
            <a:r>
              <a:rPr lang="en-US" b="1" dirty="0" smtClean="0"/>
              <a:t>Selecting a particular content</a:t>
            </a:r>
            <a:endParaRPr lang="en-US" dirty="0" smtClean="0"/>
          </a:p>
          <a:p>
            <a:pPr lvl="0"/>
            <a:endParaRPr lang="en-US" b="1" dirty="0" smtClean="0"/>
          </a:p>
          <a:p>
            <a:pPr lvl="0"/>
            <a:r>
              <a:rPr lang="en-US" b="1" dirty="0" smtClean="0"/>
              <a:t>Critical Analysis of Sources of Data</a:t>
            </a:r>
            <a:endParaRPr lang="en-US" dirty="0" smtClean="0"/>
          </a:p>
          <a:p>
            <a:pPr>
              <a:buNone/>
            </a:pPr>
            <a:r>
              <a:rPr lang="en-US" dirty="0" smtClean="0"/>
              <a:t>	A critical analysis of each document requires satisfactory answers to the following questions.</a:t>
            </a:r>
          </a:p>
          <a:p>
            <a:pPr>
              <a:buNone/>
            </a:pPr>
            <a:r>
              <a:rPr lang="en-US" dirty="0" smtClean="0"/>
              <a:t> </a:t>
            </a:r>
          </a:p>
          <a:p>
            <a:pPr lvl="2">
              <a:buNone/>
            </a:pPr>
            <a:r>
              <a:rPr lang="en-US" dirty="0" smtClean="0"/>
              <a:t>Where was it produced?</a:t>
            </a:r>
          </a:p>
          <a:p>
            <a:pPr lvl="2">
              <a:buNone/>
            </a:pPr>
            <a:r>
              <a:rPr lang="en-US" dirty="0" smtClean="0"/>
              <a:t>When was it written?</a:t>
            </a:r>
          </a:p>
          <a:p>
            <a:pPr lvl="2">
              <a:buNone/>
            </a:pPr>
            <a:r>
              <a:rPr lang="en-US" dirty="0" smtClean="0"/>
              <a:t>Is it a valid document?</a:t>
            </a:r>
          </a:p>
          <a:p>
            <a:pPr lvl="2">
              <a:buNone/>
            </a:pPr>
            <a:r>
              <a:rPr lang="en-US" dirty="0" smtClean="0"/>
              <a:t>Who was the author?</a:t>
            </a:r>
          </a:p>
          <a:p>
            <a:pPr lvl="2">
              <a:buNone/>
            </a:pPr>
            <a:r>
              <a:rPr lang="en-US" dirty="0" smtClean="0"/>
              <a:t>Can the document be accepted as true?</a:t>
            </a:r>
          </a:p>
          <a:p>
            <a:pPr>
              <a:buNone/>
            </a:pPr>
            <a:r>
              <a:rPr lang="en-US" dirty="0" smtClean="0"/>
              <a:t> </a:t>
            </a:r>
          </a:p>
          <a:p>
            <a:pPr>
              <a:buNone/>
            </a:pPr>
            <a:r>
              <a:rPr lang="en-US" dirty="0" smtClean="0"/>
              <a:t>	The following questions should be considered in determining the meaning, honesty and accuracy of the author.</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lvl="0"/>
            <a:r>
              <a:rPr lang="en-US" b="1" dirty="0" smtClean="0"/>
              <a:t>Critical Analysis of the Documents</a:t>
            </a:r>
            <a:endParaRPr lang="en-US" dirty="0" smtClean="0"/>
          </a:p>
          <a:p>
            <a:endParaRPr lang="en-US" dirty="0" smtClean="0"/>
          </a:p>
          <a:p>
            <a:pPr>
              <a:buNone/>
            </a:pPr>
            <a:r>
              <a:rPr lang="en-US" dirty="0" smtClean="0"/>
              <a:t>	If the researcher is satisfied, after critical analysis, with the sources of the documents he is studying, the next step is to seek out the facts and conceptions that are pertinent to his topic for research. Then determine what relationships exists among the various facts, make comparisons with facts presented by various authors, and attempts to establish truths.</a:t>
            </a:r>
          </a:p>
          <a:p>
            <a:endParaRPr lang="en-US" dirty="0" smtClean="0"/>
          </a:p>
          <a:p>
            <a:pPr>
              <a:buNone/>
            </a:pPr>
            <a:r>
              <a:rPr lang="en-US" dirty="0" smtClean="0"/>
              <a:t>	When independent statements of facts disagree, it is necessary to resolve the inconsistencies. In this respect a researcher should use other means than that of accepting only the views or statements of a majority of writers.</a:t>
            </a:r>
          </a:p>
          <a:p>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Advantages of document analysis </a:t>
            </a:r>
            <a:endParaRPr lang="en-US" dirty="0" smtClean="0"/>
          </a:p>
          <a:p>
            <a:endParaRPr lang="en-US" dirty="0" smtClean="0"/>
          </a:p>
          <a:p>
            <a:pPr lvl="0"/>
            <a:r>
              <a:rPr lang="en-US" dirty="0" smtClean="0"/>
              <a:t>They can be checked and re-checked for reliability. </a:t>
            </a:r>
          </a:p>
          <a:p>
            <a:pPr lvl="0"/>
            <a:r>
              <a:rPr lang="en-US" dirty="0" smtClean="0"/>
              <a:t>Relatively low cost.</a:t>
            </a:r>
          </a:p>
          <a:p>
            <a:pPr lvl="0"/>
            <a:r>
              <a:rPr lang="en-US" dirty="0" smtClean="0"/>
              <a:t>Easy to conduct.</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b="1" dirty="0" smtClean="0"/>
              <a:t>Disadvantages of document analysis</a:t>
            </a:r>
            <a:endParaRPr lang="en-US" dirty="0" smtClean="0"/>
          </a:p>
          <a:p>
            <a:pPr>
              <a:buNone/>
            </a:pPr>
            <a:r>
              <a:rPr lang="en-GB" dirty="0" smtClean="0"/>
              <a:t> </a:t>
            </a:r>
            <a:endParaRPr lang="en-US" dirty="0" smtClean="0"/>
          </a:p>
          <a:p>
            <a:pPr lvl="0"/>
            <a:r>
              <a:rPr lang="en-US" dirty="0" smtClean="0"/>
              <a:t>A major problem is that documents may not have been written for the same purposes as the research and therefore conclusions will not usually be possible from document analysis alone.</a:t>
            </a:r>
          </a:p>
          <a:p>
            <a:pPr lvl="0"/>
            <a:endParaRPr lang="en-US" dirty="0" smtClean="0"/>
          </a:p>
          <a:p>
            <a:pPr lvl="0"/>
            <a:r>
              <a:rPr lang="en-US" dirty="0" smtClean="0"/>
              <a:t>Researcher should has expert knowledge</a:t>
            </a:r>
          </a:p>
          <a:p>
            <a:pPr lvl="0"/>
            <a:endParaRPr lang="en-US" dirty="0" smtClean="0"/>
          </a:p>
          <a:p>
            <a:pPr lvl="0"/>
            <a:r>
              <a:rPr lang="en-US" dirty="0" smtClean="0"/>
              <a:t>Incompleteness of documents</a:t>
            </a:r>
          </a:p>
          <a:p>
            <a:pPr lvl="0"/>
            <a:endParaRPr lang="en-US" dirty="0" smtClean="0"/>
          </a:p>
          <a:p>
            <a:pPr lvl="0"/>
            <a:r>
              <a:rPr lang="en-US" dirty="0" smtClean="0"/>
              <a:t>Lack of availability of  library resources</a:t>
            </a:r>
          </a:p>
          <a:p>
            <a:pPr lvl="0"/>
            <a:endParaRPr lang="en-US" dirty="0" smtClean="0"/>
          </a:p>
          <a:p>
            <a:pPr lvl="0"/>
            <a:r>
              <a:rPr lang="en-US" dirty="0" smtClean="0"/>
              <a:t>Chances of personal bias</a:t>
            </a:r>
          </a:p>
          <a:p>
            <a:endParaRPr lang="en-US" dirty="0" smtClean="0"/>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2">
              <a:buNone/>
            </a:pPr>
            <a:r>
              <a:rPr lang="en-GB" sz="2400" b="1" dirty="0" smtClean="0"/>
              <a:t>Quantitative Research</a:t>
            </a:r>
            <a:endParaRPr lang="en-US" sz="2000" dirty="0" smtClean="0"/>
          </a:p>
          <a:p>
            <a:pPr lvl="0"/>
            <a:r>
              <a:rPr lang="en-GB" sz="2800" dirty="0" smtClean="0"/>
              <a:t>Experimental research- refer</a:t>
            </a:r>
            <a:endParaRPr lang="en-US" sz="2400" dirty="0" smtClean="0"/>
          </a:p>
          <a:p>
            <a:pPr lvl="0"/>
            <a:r>
              <a:rPr lang="en-GB" sz="2800" dirty="0" smtClean="0"/>
              <a:t>Survey research- refer</a:t>
            </a:r>
            <a:endParaRPr lang="en-US" sz="2400" dirty="0" smtClean="0"/>
          </a:p>
          <a:p>
            <a:pPr lvl="0"/>
            <a:r>
              <a:rPr lang="en-GB" sz="2800" dirty="0" err="1" smtClean="0"/>
              <a:t>Correlational</a:t>
            </a:r>
            <a:r>
              <a:rPr lang="en-GB" sz="2800" dirty="0" smtClean="0"/>
              <a:t>-refer</a:t>
            </a:r>
            <a:endParaRPr lang="en-US" sz="2400" dirty="0" smtClean="0"/>
          </a:p>
          <a:p>
            <a:pPr lvl="0"/>
            <a:r>
              <a:rPr lang="en-GB" sz="2800" dirty="0" smtClean="0"/>
              <a:t>causal-comparative-refer</a:t>
            </a:r>
            <a:endParaRPr lang="en-US" sz="2400" dirty="0" smtClean="0"/>
          </a:p>
          <a:p>
            <a:endParaRPr lang="en-US" sz="2800"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2" algn="l" rtl="0">
              <a:spcBef>
                <a:spcPct val="0"/>
              </a:spcBef>
            </a:pPr>
            <a:r>
              <a:rPr lang="en-GB" sz="4800" b="1" dirty="0" smtClean="0"/>
              <a:t>Ethnographic research</a:t>
            </a:r>
            <a:endParaRPr lang="en-US" sz="4800" dirty="0"/>
          </a:p>
        </p:txBody>
      </p:sp>
      <p:sp>
        <p:nvSpPr>
          <p:cNvPr id="3" name="Content Placeholder 2"/>
          <p:cNvSpPr>
            <a:spLocks noGrp="1"/>
          </p:cNvSpPr>
          <p:nvPr>
            <p:ph idx="1"/>
          </p:nvPr>
        </p:nvSpPr>
        <p:spPr/>
        <p:txBody>
          <a:bodyPr>
            <a:normAutofit fontScale="85000" lnSpcReduction="10000"/>
          </a:bodyPr>
          <a:lstStyle/>
          <a:p>
            <a:endParaRPr lang="en-US" dirty="0" smtClean="0"/>
          </a:p>
          <a:p>
            <a:r>
              <a:rPr lang="en-US" dirty="0" smtClean="0"/>
              <a:t>Ethnography stems from the Greek “ethnos” means people, tribes, or nations and ‘</a:t>
            </a:r>
            <a:r>
              <a:rPr lang="en-US" dirty="0" err="1" smtClean="0"/>
              <a:t>graphy</a:t>
            </a:r>
            <a:r>
              <a:rPr lang="en-US" dirty="0" smtClean="0"/>
              <a:t>’ means writing.</a:t>
            </a:r>
          </a:p>
          <a:p>
            <a:endParaRPr lang="en-US" dirty="0" smtClean="0"/>
          </a:p>
          <a:p>
            <a:r>
              <a:rPr lang="en-US" dirty="0" smtClean="0"/>
              <a:t> Ethnographic research is the writing about the people in their natural or social setting. </a:t>
            </a:r>
          </a:p>
          <a:p>
            <a:endParaRPr lang="en-US" dirty="0" smtClean="0"/>
          </a:p>
          <a:p>
            <a:r>
              <a:rPr lang="en-US" dirty="0" smtClean="0"/>
              <a:t>Ethnography has traditionally been the study of other cultures. </a:t>
            </a:r>
          </a:p>
          <a:p>
            <a:endParaRPr lang="en-US" dirty="0" smtClean="0"/>
          </a:p>
          <a:p>
            <a:r>
              <a:rPr lang="en-US" dirty="0" smtClean="0"/>
              <a:t>It is based on the belief that each culture has its unique world-view and ways of assuming meaning to human behavior.</a:t>
            </a:r>
          </a:p>
          <a:p>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5400" b="1" dirty="0" smtClean="0"/>
              <a:t>Ethnographic research....</a:t>
            </a:r>
            <a:endParaRPr lang="en-US" dirty="0"/>
          </a:p>
        </p:txBody>
      </p:sp>
      <p:sp>
        <p:nvSpPr>
          <p:cNvPr id="3" name="Content Placeholder 2"/>
          <p:cNvSpPr>
            <a:spLocks noGrp="1"/>
          </p:cNvSpPr>
          <p:nvPr>
            <p:ph idx="1"/>
          </p:nvPr>
        </p:nvSpPr>
        <p:spPr/>
        <p:txBody>
          <a:bodyPr/>
          <a:lstStyle/>
          <a:p>
            <a:r>
              <a:rPr lang="en-US" dirty="0" smtClean="0"/>
              <a:t>Johnson defines ethnography as "</a:t>
            </a:r>
            <a:r>
              <a:rPr lang="en-US" i="1" dirty="0" smtClean="0"/>
              <a:t>a descriptive account of social life and culture in a particular social system based on detailed observations of what people actually do." </a:t>
            </a:r>
          </a:p>
          <a:p>
            <a:endParaRPr lang="en-US" i="1" dirty="0" smtClean="0"/>
          </a:p>
          <a:p>
            <a:r>
              <a:rPr lang="en-US" dirty="0" smtClean="0"/>
              <a:t>Ethnography is the process of construction of a theory of the working of a particular culture through direct personal observation of social behavior.</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Characteristics of Ethnographic Research: </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People's </a:t>
            </a:r>
            <a:r>
              <a:rPr lang="en-US" dirty="0" err="1" smtClean="0"/>
              <a:t>behaviour</a:t>
            </a:r>
            <a:r>
              <a:rPr lang="en-US" dirty="0" smtClean="0"/>
              <a:t> is studied in everyday contexts.</a:t>
            </a:r>
          </a:p>
          <a:p>
            <a:pPr lvl="0"/>
            <a:endParaRPr lang="en-US" dirty="0" smtClean="0"/>
          </a:p>
          <a:p>
            <a:pPr lvl="0"/>
            <a:r>
              <a:rPr lang="en-US" dirty="0" smtClean="0"/>
              <a:t>It is conducted in a natural setting. </a:t>
            </a:r>
          </a:p>
          <a:p>
            <a:pPr lvl="0"/>
            <a:endParaRPr lang="en-US" dirty="0" smtClean="0"/>
          </a:p>
          <a:p>
            <a:pPr lvl="0"/>
            <a:r>
              <a:rPr lang="en-US" dirty="0" smtClean="0"/>
              <a:t>Its goal is exploratory rather than evaluative.</a:t>
            </a:r>
          </a:p>
          <a:p>
            <a:pPr lvl="0"/>
            <a:endParaRPr lang="en-US" dirty="0" smtClean="0"/>
          </a:p>
          <a:p>
            <a:pPr lvl="0"/>
            <a:r>
              <a:rPr lang="en-US" dirty="0" smtClean="0"/>
              <a:t>It is aimed at discovering the local person‘s or ―native‘s point of view</a:t>
            </a:r>
          </a:p>
          <a:p>
            <a:pPr lvl="0"/>
            <a:endParaRPr lang="en-US" dirty="0" smtClean="0"/>
          </a:p>
          <a:p>
            <a:pPr lvl="0"/>
            <a:r>
              <a:rPr lang="en-US" dirty="0" smtClean="0"/>
              <a:t>Data are gathered from a wide range of sources, but observation and/or relatively informal conversations are usually the principal ones.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Characteristics of Ethnographic Research…..</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 The approach to data collection is unstructured</a:t>
            </a:r>
          </a:p>
          <a:p>
            <a:pPr lvl="0"/>
            <a:endParaRPr lang="en-US" dirty="0" smtClean="0"/>
          </a:p>
          <a:p>
            <a:pPr lvl="0"/>
            <a:r>
              <a:rPr lang="en-US" dirty="0" smtClean="0"/>
              <a:t>The focus is usually a single setting or group of a relatively small size. </a:t>
            </a:r>
          </a:p>
          <a:p>
            <a:pPr lvl="0"/>
            <a:endParaRPr lang="en-US" dirty="0" smtClean="0"/>
          </a:p>
          <a:p>
            <a:pPr lvl="0"/>
            <a:r>
              <a:rPr lang="en-US" dirty="0" smtClean="0"/>
              <a:t>The analysis of the data involves interpretation of the meanings and functions of human actions and mainly takes the form of verbal descriptions and explanations. </a:t>
            </a:r>
          </a:p>
          <a:p>
            <a:pPr lvl="0"/>
            <a:endParaRPr lang="en-US" dirty="0" smtClean="0"/>
          </a:p>
          <a:p>
            <a:pPr lvl="0"/>
            <a:r>
              <a:rPr lang="en-US" dirty="0" smtClean="0"/>
              <a:t> It is cyclic in nature concerning data collection and analysis.</a:t>
            </a:r>
          </a:p>
          <a:p>
            <a:pPr lvl="0"/>
            <a:endParaRPr lang="en-US" dirty="0" smtClean="0"/>
          </a:p>
          <a:p>
            <a:pPr lvl="0"/>
            <a:r>
              <a:rPr lang="en-US" dirty="0" smtClean="0"/>
              <a:t> It is open to change and refinement throughout the process as new learning shapes future observations.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Techniques Used in Conducting Ethnography </a:t>
            </a:r>
            <a:endParaRPr lang="en-US" dirty="0"/>
          </a:p>
        </p:txBody>
      </p:sp>
      <p:sp>
        <p:nvSpPr>
          <p:cNvPr id="3" name="Content Placeholder 2"/>
          <p:cNvSpPr>
            <a:spLocks noGrp="1"/>
          </p:cNvSpPr>
          <p:nvPr>
            <p:ph idx="1"/>
          </p:nvPr>
        </p:nvSpPr>
        <p:spPr/>
        <p:txBody>
          <a:bodyPr/>
          <a:lstStyle/>
          <a:p>
            <a:pPr lvl="0"/>
            <a:endParaRPr lang="en-US" dirty="0" smtClean="0"/>
          </a:p>
          <a:p>
            <a:pPr lvl="0"/>
            <a:r>
              <a:rPr lang="en-US" dirty="0" smtClean="0"/>
              <a:t>Listening to conversations and interviewing. The researcher needs to make notes or audio-record these. </a:t>
            </a:r>
          </a:p>
          <a:p>
            <a:pPr lvl="0"/>
            <a:endParaRPr lang="en-US" dirty="0" smtClean="0"/>
          </a:p>
          <a:p>
            <a:pPr lvl="0"/>
            <a:r>
              <a:rPr lang="en-US" dirty="0" smtClean="0"/>
              <a:t>Observing </a:t>
            </a:r>
            <a:r>
              <a:rPr lang="en-US" dirty="0" err="1" smtClean="0"/>
              <a:t>behaviour</a:t>
            </a:r>
            <a:r>
              <a:rPr lang="en-US" dirty="0" smtClean="0"/>
              <a:t> and its traces, making notes and mapping patterns of </a:t>
            </a:r>
            <a:r>
              <a:rPr lang="en-US" dirty="0" err="1" smtClean="0"/>
              <a:t>behaviour</a:t>
            </a:r>
            <a:r>
              <a:rPr lang="en-US" dirty="0" smtClean="0"/>
              <a:t>, sketching of relationship between people, taking photographs, video-recordings of daily life and activities and using digital technology and web cameras. </a:t>
            </a:r>
          </a:p>
          <a:p>
            <a:r>
              <a:rPr lang="en-US" dirty="0" smtClean="0"/>
              <a:t>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Steps in Conducting Ethnography </a:t>
            </a:r>
            <a:endParaRPr lang="en-US" dirty="0"/>
          </a:p>
        </p:txBody>
      </p:sp>
      <p:sp>
        <p:nvSpPr>
          <p:cNvPr id="3" name="Content Placeholder 2"/>
          <p:cNvSpPr>
            <a:spLocks noGrp="1"/>
          </p:cNvSpPr>
          <p:nvPr>
            <p:ph idx="1"/>
          </p:nvPr>
        </p:nvSpPr>
        <p:spPr/>
        <p:txBody>
          <a:bodyPr>
            <a:normAutofit/>
          </a:bodyPr>
          <a:lstStyle/>
          <a:p>
            <a:endParaRPr lang="en-US" dirty="0" smtClean="0"/>
          </a:p>
          <a:p>
            <a:pPr marL="514350" lvl="0" indent="-514350">
              <a:buFont typeface="+mj-lt"/>
              <a:buAutoNum type="arabicPeriod"/>
            </a:pPr>
            <a:r>
              <a:rPr lang="en-US" dirty="0" smtClean="0"/>
              <a:t>Selecting an ethnographic project. </a:t>
            </a:r>
          </a:p>
          <a:p>
            <a:pPr marL="514350" lvl="0" indent="-514350">
              <a:buFont typeface="+mj-lt"/>
              <a:buAutoNum type="arabicPeriod"/>
            </a:pPr>
            <a:r>
              <a:rPr lang="en-US" dirty="0" smtClean="0"/>
              <a:t>Asking ethnographic questions /hypothesis</a:t>
            </a:r>
          </a:p>
          <a:p>
            <a:pPr marL="514350" lvl="0" indent="-514350">
              <a:buFont typeface="+mj-lt"/>
              <a:buAutoNum type="arabicPeriod"/>
            </a:pPr>
            <a:r>
              <a:rPr lang="en-US" dirty="0" smtClean="0"/>
              <a:t>collecting ethnographic data. </a:t>
            </a:r>
          </a:p>
          <a:p>
            <a:pPr marL="514350" lvl="0" indent="-514350">
              <a:buFont typeface="+mj-lt"/>
              <a:buAutoNum type="arabicPeriod"/>
            </a:pPr>
            <a:r>
              <a:rPr lang="en-US" dirty="0" smtClean="0"/>
              <a:t>Making an ethnographic record. </a:t>
            </a:r>
          </a:p>
          <a:p>
            <a:pPr marL="514350" lvl="0" indent="-514350">
              <a:buFont typeface="+mj-lt"/>
              <a:buAutoNum type="arabicPeriod"/>
            </a:pPr>
            <a:r>
              <a:rPr lang="en-US" dirty="0" err="1" smtClean="0"/>
              <a:t>Analysing</a:t>
            </a:r>
            <a:r>
              <a:rPr lang="en-US" dirty="0" smtClean="0"/>
              <a:t> ethnographic data and conducting more research as required. </a:t>
            </a:r>
          </a:p>
          <a:p>
            <a:pPr marL="514350" lvl="0" indent="-514350">
              <a:buFont typeface="+mj-lt"/>
              <a:buAutoNum type="arabicPeriod"/>
            </a:pPr>
            <a:r>
              <a:rPr lang="en-US" dirty="0" smtClean="0"/>
              <a:t>Outlining and writing an ethnography. </a:t>
            </a:r>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Advantages of Ethnography </a:t>
            </a:r>
            <a:endParaRPr lang="en-US" dirty="0"/>
          </a:p>
        </p:txBody>
      </p:sp>
      <p:sp>
        <p:nvSpPr>
          <p:cNvPr id="3" name="Content Placeholder 2"/>
          <p:cNvSpPr>
            <a:spLocks noGrp="1"/>
          </p:cNvSpPr>
          <p:nvPr>
            <p:ph idx="1"/>
          </p:nvPr>
        </p:nvSpPr>
        <p:spPr/>
        <p:txBody>
          <a:bodyPr/>
          <a:lstStyle/>
          <a:p>
            <a:pPr lvl="0"/>
            <a:endParaRPr lang="en-US" dirty="0" smtClean="0"/>
          </a:p>
          <a:p>
            <a:pPr lvl="0"/>
            <a:r>
              <a:rPr lang="en-US" dirty="0" smtClean="0"/>
              <a:t>It provides the researcher with a much more comprehensive perspective than other forms of research </a:t>
            </a:r>
          </a:p>
          <a:p>
            <a:pPr lvl="0"/>
            <a:endParaRPr lang="en-US" dirty="0" smtClean="0"/>
          </a:p>
          <a:p>
            <a:pPr lvl="0"/>
            <a:r>
              <a:rPr lang="en-US" dirty="0" smtClean="0"/>
              <a:t>It is also appropriate to </a:t>
            </a:r>
            <a:r>
              <a:rPr lang="en-US" dirty="0" err="1" smtClean="0"/>
              <a:t>behaviours</a:t>
            </a:r>
            <a:r>
              <a:rPr lang="en-US" dirty="0" smtClean="0"/>
              <a:t> that are best understood by observing them within their natural environment (dynamics) </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128</TotalTime>
  <Words>1520</Words>
  <Application>Microsoft Office PowerPoint</Application>
  <PresentationFormat>On-screen Show (4:3)</PresentationFormat>
  <Paragraphs>215</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Flow</vt:lpstr>
      <vt:lpstr>According to the Nature of Data research  methods are classified into  Qualitative and Quantitative researches. </vt:lpstr>
      <vt:lpstr>Slide 2</vt:lpstr>
      <vt:lpstr>Ethnographic research</vt:lpstr>
      <vt:lpstr>Ethnographic research....</vt:lpstr>
      <vt:lpstr>Characteristics of Ethnographic Research: </vt:lpstr>
      <vt:lpstr>Characteristics of Ethnographic Research…..</vt:lpstr>
      <vt:lpstr>Techniques Used in Conducting Ethnography </vt:lpstr>
      <vt:lpstr>Steps in Conducting Ethnography </vt:lpstr>
      <vt:lpstr>Advantages of Ethnography </vt:lpstr>
      <vt:lpstr>Disadvantages of Ethnography </vt:lpstr>
      <vt:lpstr>Case study</vt:lpstr>
      <vt:lpstr>Uses</vt:lpstr>
      <vt:lpstr>Characteristics of a Case Study </vt:lpstr>
      <vt:lpstr>Types of Case Study Designs </vt:lpstr>
      <vt:lpstr>Types of Case Study Designs …</vt:lpstr>
      <vt:lpstr>Steps of Conducting a Case Study</vt:lpstr>
      <vt:lpstr>Steps of Conducting a Case Study…</vt:lpstr>
      <vt:lpstr>Advantages of Case Study Method </vt:lpstr>
      <vt:lpstr>Disadvantages of Case Study Method </vt:lpstr>
      <vt:lpstr>Document or content analysis</vt:lpstr>
      <vt:lpstr>Slide 21</vt:lpstr>
      <vt:lpstr>Slide 22</vt:lpstr>
      <vt:lpstr>Slide 23</vt:lpstr>
      <vt:lpstr>Steps in document analysis</vt:lpstr>
      <vt:lpstr>Slide 25</vt:lpstr>
      <vt:lpstr>Slide 26</vt:lpstr>
      <vt:lpstr>Slide 27</vt:lpstr>
      <vt:lpstr>Slide 28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According to the Nature of Data research  methods are classified into  Qualitative and Quantitative researches. </dc:title>
  <dc:creator>acer2</dc:creator>
  <cp:lastModifiedBy>Admin</cp:lastModifiedBy>
  <cp:revision>13</cp:revision>
  <dcterms:created xsi:type="dcterms:W3CDTF">2006-08-16T00:00:00Z</dcterms:created>
  <dcterms:modified xsi:type="dcterms:W3CDTF">2019-10-04T04:31:47Z</dcterms:modified>
</cp:coreProperties>
</file>