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9/18/2018</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9/18/2018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9/18/2018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9/18/2018</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b="1" dirty="0" smtClean="0">
                <a:solidFill>
                  <a:schemeClr val="bg1"/>
                </a:solidFill>
              </a:rPr>
              <a:t>Characteristics of a good research problem</a:t>
            </a:r>
            <a:r>
              <a:rPr lang="en-US" dirty="0" smtClean="0"/>
              <a:t/>
            </a:r>
            <a:br>
              <a:rPr lang="en-US" dirty="0" smtClean="0"/>
            </a:b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chemeClr val="bg1"/>
                </a:solidFill>
              </a:rPr>
              <a:t>Common errors in selecting and stating a research problem......</a:t>
            </a:r>
            <a:endParaRPr lang="en-US" dirty="0">
              <a:solidFill>
                <a:schemeClr val="bg1"/>
              </a:solidFill>
            </a:endParaRPr>
          </a:p>
        </p:txBody>
      </p:sp>
      <p:sp>
        <p:nvSpPr>
          <p:cNvPr id="3" name="Content Placeholder 2"/>
          <p:cNvSpPr>
            <a:spLocks noGrp="1"/>
          </p:cNvSpPr>
          <p:nvPr>
            <p:ph idx="1"/>
          </p:nvPr>
        </p:nvSpPr>
        <p:spPr>
          <a:xfrm>
            <a:off x="457200" y="1600200"/>
            <a:ext cx="8229600" cy="5029200"/>
          </a:xfrm>
        </p:spPr>
        <p:txBody>
          <a:bodyPr>
            <a:normAutofit fontScale="70000" lnSpcReduction="20000"/>
          </a:bodyPr>
          <a:lstStyle/>
          <a:p>
            <a:pPr marL="651510" lvl="0" indent="-514350">
              <a:buAutoNum type="arabicPeriod" startAt="3"/>
            </a:pPr>
            <a:endParaRPr lang="en-GB" i="1" dirty="0" smtClean="0"/>
          </a:p>
          <a:p>
            <a:pPr marL="651510" lvl="0" indent="-514350">
              <a:buAutoNum type="arabicPeriod" startAt="3"/>
            </a:pPr>
            <a:r>
              <a:rPr lang="en-GB" b="1" i="1" dirty="0" smtClean="0">
                <a:solidFill>
                  <a:schemeClr val="bg1"/>
                </a:solidFill>
              </a:rPr>
              <a:t>Narrowing or localizing a topic</a:t>
            </a:r>
            <a:r>
              <a:rPr lang="en-GB" b="1" dirty="0" smtClean="0">
                <a:solidFill>
                  <a:schemeClr val="bg1"/>
                </a:solidFill>
              </a:rPr>
              <a:t>. </a:t>
            </a:r>
          </a:p>
          <a:p>
            <a:pPr marL="651510" lvl="0" indent="-514350">
              <a:buNone/>
            </a:pPr>
            <a:r>
              <a:rPr lang="en-GB" dirty="0" smtClean="0"/>
              <a:t>	</a:t>
            </a:r>
          </a:p>
          <a:p>
            <a:pPr marL="651510" lvl="0" indent="-514350">
              <a:buNone/>
            </a:pPr>
            <a:r>
              <a:rPr lang="en-GB" dirty="0" smtClean="0"/>
              <a:t>	The problem may be narrowed to such an extent that it becomes too small and insignificant from research point of view. For example some one may choose to study “The history of a village school” or undertake “A critical study of the poems included in a Text Book”.</a:t>
            </a:r>
          </a:p>
          <a:p>
            <a:pPr marL="651510" lvl="0" indent="-514350">
              <a:buNone/>
            </a:pPr>
            <a:endParaRPr lang="en-US" dirty="0" smtClean="0"/>
          </a:p>
          <a:p>
            <a:pPr marL="651510" lvl="0" indent="-514350">
              <a:buAutoNum type="arabicPeriod" startAt="4"/>
            </a:pPr>
            <a:r>
              <a:rPr lang="en-GB" b="1" i="1" dirty="0" smtClean="0">
                <a:solidFill>
                  <a:schemeClr val="bg1"/>
                </a:solidFill>
              </a:rPr>
              <a:t>Including it in terms of an unscientific, emotional or biased nature.</a:t>
            </a:r>
          </a:p>
          <a:p>
            <a:pPr marL="651510" lvl="0" indent="-514350">
              <a:buAutoNum type="arabicPeriod" startAt="4"/>
            </a:pPr>
            <a:endParaRPr lang="en-GB" i="1" dirty="0" smtClean="0"/>
          </a:p>
          <a:p>
            <a:pPr marL="651510" lvl="0" indent="-514350">
              <a:buNone/>
            </a:pPr>
            <a:r>
              <a:rPr lang="en-GB" i="1" dirty="0" smtClean="0"/>
              <a:t>	 </a:t>
            </a:r>
            <a:r>
              <a:rPr lang="en-GB" dirty="0" smtClean="0"/>
              <a:t>For example someone may like to work on “Teaching as a great adventure” or “The blessings of teaching profession”. This bias or prejudice is a constant error.</a:t>
            </a:r>
          </a:p>
          <a:p>
            <a:pPr marL="651510" lvl="0" indent="-514350">
              <a:buAutoNum type="arabicPeriod" startAt="4"/>
            </a:pPr>
            <a:endParaRPr lang="en-US" dirty="0" smtClean="0"/>
          </a:p>
          <a:p>
            <a:pPr lvl="0">
              <a:buNone/>
            </a:pPr>
            <a:r>
              <a:rPr lang="en-GB" i="1" dirty="0" smtClean="0"/>
              <a:t>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chemeClr val="bg1"/>
                </a:solidFill>
              </a:rPr>
              <a:t>Common errors in selecting and stating a research problem......</a:t>
            </a:r>
            <a:endParaRPr lang="en-US" dirty="0"/>
          </a:p>
        </p:txBody>
      </p:sp>
      <p:sp>
        <p:nvSpPr>
          <p:cNvPr id="3" name="Content Placeholder 2"/>
          <p:cNvSpPr>
            <a:spLocks noGrp="1"/>
          </p:cNvSpPr>
          <p:nvPr>
            <p:ph idx="1"/>
          </p:nvPr>
        </p:nvSpPr>
        <p:spPr/>
        <p:txBody>
          <a:bodyPr/>
          <a:lstStyle/>
          <a:p>
            <a:pPr lvl="0">
              <a:buNone/>
            </a:pPr>
            <a:endParaRPr lang="en-GB" b="1" i="1" dirty="0" smtClean="0">
              <a:solidFill>
                <a:schemeClr val="bg1"/>
              </a:solidFill>
            </a:endParaRPr>
          </a:p>
          <a:p>
            <a:pPr lvl="0">
              <a:buNone/>
            </a:pPr>
            <a:r>
              <a:rPr lang="en-GB" b="1" i="1" dirty="0" smtClean="0">
                <a:solidFill>
                  <a:schemeClr val="bg1"/>
                </a:solidFill>
              </a:rPr>
              <a:t>5. Lack of precision in the instruments. </a:t>
            </a:r>
          </a:p>
          <a:p>
            <a:pPr lvl="0">
              <a:buNone/>
            </a:pPr>
            <a:endParaRPr lang="en-GB" i="1" dirty="0" smtClean="0"/>
          </a:p>
          <a:p>
            <a:pPr lvl="0">
              <a:buNone/>
            </a:pPr>
            <a:r>
              <a:rPr lang="en-GB" i="1" dirty="0" smtClean="0"/>
              <a:t>	</a:t>
            </a:r>
            <a:r>
              <a:rPr lang="en-GB" dirty="0" smtClean="0"/>
              <a:t>The tools, tests, or devices which are proposed to be used in data collection may not be precise enough resulting in another constant error.</a:t>
            </a: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chemeClr val="bg1"/>
                </a:solidFill>
              </a:rPr>
              <a:t>Characteristics of a good research problem are:</a:t>
            </a:r>
            <a:endParaRPr lang="en-US" dirty="0">
              <a:solidFill>
                <a:schemeClr val="bg1"/>
              </a:solidFill>
            </a:endParaRPr>
          </a:p>
        </p:txBody>
      </p:sp>
      <p:sp>
        <p:nvSpPr>
          <p:cNvPr id="3" name="Content Placeholder 2"/>
          <p:cNvSpPr>
            <a:spLocks noGrp="1"/>
          </p:cNvSpPr>
          <p:nvPr>
            <p:ph idx="1"/>
          </p:nvPr>
        </p:nvSpPr>
        <p:spPr/>
        <p:txBody>
          <a:bodyPr>
            <a:normAutofit fontScale="92500"/>
          </a:bodyPr>
          <a:lstStyle/>
          <a:p>
            <a:pPr lvl="0"/>
            <a:r>
              <a:rPr lang="en-GB" dirty="0" smtClean="0"/>
              <a:t>A problem statement is written clearly and unambiguously.</a:t>
            </a:r>
          </a:p>
          <a:p>
            <a:pPr lvl="0"/>
            <a:endParaRPr lang="en-US" dirty="0" smtClean="0"/>
          </a:p>
          <a:p>
            <a:pPr lvl="0"/>
            <a:r>
              <a:rPr lang="en-GB" dirty="0" smtClean="0"/>
              <a:t>It keeps the researcher focussed and attentive during the project.</a:t>
            </a:r>
          </a:p>
          <a:p>
            <a:pPr lvl="0"/>
            <a:endParaRPr lang="en-US" dirty="0" smtClean="0"/>
          </a:p>
          <a:p>
            <a:pPr lvl="0"/>
            <a:r>
              <a:rPr lang="en-GB" dirty="0" smtClean="0"/>
              <a:t>It delimits the project and displays its boundaries.</a:t>
            </a:r>
          </a:p>
          <a:p>
            <a:pPr lvl="0"/>
            <a:endParaRPr lang="en-US" dirty="0" smtClean="0"/>
          </a:p>
          <a:p>
            <a:pPr lvl="0"/>
            <a:r>
              <a:rPr lang="en-GB" dirty="0" smtClean="0"/>
              <a:t>It organise the project and provide certain direction and coherence.</a:t>
            </a:r>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chemeClr val="bg1"/>
                </a:solidFill>
              </a:rPr>
              <a:t>Characteristics of a good research problem are.......</a:t>
            </a:r>
            <a:endParaRPr lang="en-US" dirty="0">
              <a:solidFill>
                <a:schemeClr val="bg1"/>
              </a:solidFill>
            </a:endParaRPr>
          </a:p>
        </p:txBody>
      </p:sp>
      <p:sp>
        <p:nvSpPr>
          <p:cNvPr id="3" name="Content Placeholder 2"/>
          <p:cNvSpPr>
            <a:spLocks noGrp="1"/>
          </p:cNvSpPr>
          <p:nvPr>
            <p:ph idx="1"/>
          </p:nvPr>
        </p:nvSpPr>
        <p:spPr/>
        <p:txBody>
          <a:bodyPr>
            <a:normAutofit fontScale="92500" lnSpcReduction="20000"/>
          </a:bodyPr>
          <a:lstStyle/>
          <a:p>
            <a:pPr lvl="0"/>
            <a:r>
              <a:rPr lang="en-GB" dirty="0" smtClean="0"/>
              <a:t>It also point about data which will be needed.</a:t>
            </a:r>
          </a:p>
          <a:p>
            <a:pPr lvl="0"/>
            <a:endParaRPr lang="en-US" dirty="0" smtClean="0"/>
          </a:p>
          <a:p>
            <a:pPr lvl="0"/>
            <a:r>
              <a:rPr lang="en-GB" dirty="0" smtClean="0"/>
              <a:t>It provides a general framework for writing up the project.</a:t>
            </a:r>
          </a:p>
          <a:p>
            <a:pPr lvl="0"/>
            <a:endParaRPr lang="en-US" dirty="0" smtClean="0"/>
          </a:p>
          <a:p>
            <a:pPr lvl="0"/>
            <a:r>
              <a:rPr lang="en-GB" dirty="0" smtClean="0"/>
              <a:t>A problem statement expresses the relationship between two or more than two variables.</a:t>
            </a:r>
          </a:p>
          <a:p>
            <a:pPr lvl="0"/>
            <a:endParaRPr lang="en-US" dirty="0" smtClean="0"/>
          </a:p>
          <a:p>
            <a:pPr lvl="0"/>
            <a:r>
              <a:rPr lang="en-GB" dirty="0" smtClean="0"/>
              <a:t>The problem should be specific.</a:t>
            </a:r>
          </a:p>
          <a:p>
            <a:pPr lvl="0"/>
            <a:endParaRPr lang="en-US" dirty="0" smtClean="0"/>
          </a:p>
          <a:p>
            <a:pPr lvl="0"/>
            <a:r>
              <a:rPr lang="en-GB" dirty="0" smtClean="0"/>
              <a:t>A problem statement should be testable by empirical methods.</a:t>
            </a:r>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solidFill>
                  <a:schemeClr val="bg1"/>
                </a:solidFill>
              </a:rPr>
              <a:t>Delimitation of the problem  </a:t>
            </a:r>
            <a:endParaRPr lang="en-US" dirty="0">
              <a:solidFill>
                <a:schemeClr val="bg1"/>
              </a:solidFill>
            </a:endParaRPr>
          </a:p>
        </p:txBody>
      </p:sp>
      <p:sp>
        <p:nvSpPr>
          <p:cNvPr id="3" name="Content Placeholder 2"/>
          <p:cNvSpPr>
            <a:spLocks noGrp="1"/>
          </p:cNvSpPr>
          <p:nvPr>
            <p:ph idx="1"/>
          </p:nvPr>
        </p:nvSpPr>
        <p:spPr/>
        <p:txBody>
          <a:bodyPr>
            <a:normAutofit fontScale="77500" lnSpcReduction="20000"/>
          </a:bodyPr>
          <a:lstStyle/>
          <a:p>
            <a:pPr>
              <a:buNone/>
            </a:pPr>
            <a:r>
              <a:rPr lang="en-GB" dirty="0" smtClean="0"/>
              <a:t>	Here the investigator states the restrictions and limitations which he imposes on his study. </a:t>
            </a:r>
          </a:p>
          <a:p>
            <a:pPr>
              <a:buNone/>
            </a:pPr>
            <a:endParaRPr lang="en-GB" dirty="0" smtClean="0"/>
          </a:p>
          <a:p>
            <a:pPr>
              <a:buNone/>
            </a:pPr>
            <a:r>
              <a:rPr lang="en-GB" dirty="0" smtClean="0"/>
              <a:t>	It is a statement of the limits or scope of the investigation.</a:t>
            </a:r>
          </a:p>
          <a:p>
            <a:pPr>
              <a:buNone/>
            </a:pPr>
            <a:endParaRPr lang="en-GB" dirty="0" smtClean="0"/>
          </a:p>
          <a:p>
            <a:pPr>
              <a:buNone/>
            </a:pPr>
            <a:r>
              <a:rPr lang="en-GB" dirty="0" smtClean="0"/>
              <a:t>	 It will determine the boundaries of the project in hand.</a:t>
            </a:r>
            <a:endParaRPr lang="en-US" dirty="0" smtClean="0"/>
          </a:p>
          <a:p>
            <a:pPr>
              <a:buNone/>
            </a:pPr>
            <a:r>
              <a:rPr lang="en-GB" dirty="0" smtClean="0"/>
              <a:t>	</a:t>
            </a:r>
          </a:p>
          <a:p>
            <a:pPr>
              <a:buNone/>
            </a:pPr>
            <a:r>
              <a:rPr lang="en-GB" dirty="0" smtClean="0"/>
              <a:t>	This delimitation will mention the </a:t>
            </a:r>
            <a:r>
              <a:rPr lang="en-GB" dirty="0" smtClean="0">
                <a:solidFill>
                  <a:schemeClr val="bg1"/>
                </a:solidFill>
              </a:rPr>
              <a:t>geographical limits </a:t>
            </a:r>
            <a:r>
              <a:rPr lang="en-GB" dirty="0" smtClean="0"/>
              <a:t>of the study- i.e. whether the study will be covering a single town, a district, a region, a state or a country.</a:t>
            </a:r>
          </a:p>
          <a:p>
            <a:pPr>
              <a:buNone/>
            </a:pPr>
            <a:endParaRPr lang="en-US" dirty="0" smtClean="0"/>
          </a:p>
          <a:p>
            <a:pPr>
              <a:buNone/>
            </a:pPr>
            <a:r>
              <a:rPr lang="en-GB" dirty="0" smtClean="0"/>
              <a:t>	It will specify the </a:t>
            </a:r>
            <a:r>
              <a:rPr lang="en-GB" dirty="0" smtClean="0">
                <a:solidFill>
                  <a:schemeClr val="bg1"/>
                </a:solidFill>
              </a:rPr>
              <a:t>time limits </a:t>
            </a:r>
            <a:r>
              <a:rPr lang="en-GB" dirty="0" smtClean="0"/>
              <a:t>of the study-i.e. whether the study will be spread over a few days, a few months, a year or a number of years.</a:t>
            </a:r>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bg1"/>
                </a:solidFill>
              </a:rPr>
              <a:t>Delimitation of the problem ......</a:t>
            </a:r>
            <a:endParaRPr lang="en-US" dirty="0">
              <a:solidFill>
                <a:schemeClr val="bg1"/>
              </a:solidFill>
            </a:endParaRPr>
          </a:p>
        </p:txBody>
      </p:sp>
      <p:sp>
        <p:nvSpPr>
          <p:cNvPr id="3" name="Content Placeholder 2"/>
          <p:cNvSpPr>
            <a:spLocks noGrp="1"/>
          </p:cNvSpPr>
          <p:nvPr>
            <p:ph idx="1"/>
          </p:nvPr>
        </p:nvSpPr>
        <p:spPr/>
        <p:txBody>
          <a:bodyPr>
            <a:normAutofit fontScale="85000" lnSpcReduction="20000"/>
          </a:bodyPr>
          <a:lstStyle/>
          <a:p>
            <a:pPr>
              <a:buNone/>
            </a:pPr>
            <a:r>
              <a:rPr lang="en-GB" dirty="0" smtClean="0"/>
              <a:t>	It will have to specify the </a:t>
            </a:r>
            <a:r>
              <a:rPr lang="en-GB" dirty="0" smtClean="0">
                <a:solidFill>
                  <a:schemeClr val="bg1"/>
                </a:solidFill>
              </a:rPr>
              <a:t>type of the institutions </a:t>
            </a:r>
            <a:r>
              <a:rPr lang="en-GB" dirty="0" smtClean="0"/>
              <a:t>to be covered- i.e. the rural schools, the middle schools, the high schools, public schools, boys schools, girls schools, or co- educational schools.</a:t>
            </a:r>
          </a:p>
          <a:p>
            <a:pPr>
              <a:buNone/>
            </a:pPr>
            <a:endParaRPr lang="en-US" dirty="0" smtClean="0"/>
          </a:p>
          <a:p>
            <a:pPr>
              <a:buNone/>
            </a:pPr>
            <a:r>
              <a:rPr lang="en-GB" dirty="0" smtClean="0"/>
              <a:t>	The </a:t>
            </a:r>
            <a:r>
              <a:rPr lang="en-GB" dirty="0" smtClean="0">
                <a:solidFill>
                  <a:schemeClr val="bg1"/>
                </a:solidFill>
              </a:rPr>
              <a:t>type of subjects </a:t>
            </a:r>
            <a:r>
              <a:rPr lang="en-GB" dirty="0" smtClean="0"/>
              <a:t>of the study will also be mentioned- i.e.  the head of the institutions, the science teachers, the parents, the adolescents or the sports men.</a:t>
            </a:r>
          </a:p>
          <a:p>
            <a:pPr>
              <a:buNone/>
            </a:pPr>
            <a:endParaRPr lang="en-US" dirty="0" smtClean="0"/>
          </a:p>
          <a:p>
            <a:pPr>
              <a:buNone/>
            </a:pPr>
            <a:r>
              <a:rPr lang="en-GB" dirty="0" smtClean="0"/>
              <a:t>	How many subjects  will constitute the sample of the  study and how they will be  distributed over the institutions, geographical areas or time intervals, the age level, grade level, ability level, achievement level etc. will also have to be specified.</a:t>
            </a:r>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bg1"/>
                </a:solidFill>
              </a:rPr>
              <a:t>Delimitation of the problem .......</a:t>
            </a:r>
            <a:endParaRPr lang="en-US" dirty="0">
              <a:solidFill>
                <a:schemeClr val="bg1"/>
              </a:solidFill>
            </a:endParaRPr>
          </a:p>
        </p:txBody>
      </p:sp>
      <p:sp>
        <p:nvSpPr>
          <p:cNvPr id="3" name="Content Placeholder 2"/>
          <p:cNvSpPr>
            <a:spLocks noGrp="1"/>
          </p:cNvSpPr>
          <p:nvPr>
            <p:ph idx="1"/>
          </p:nvPr>
        </p:nvSpPr>
        <p:spPr/>
        <p:txBody>
          <a:bodyPr>
            <a:normAutofit/>
          </a:bodyPr>
          <a:lstStyle/>
          <a:p>
            <a:pPr>
              <a:buNone/>
            </a:pPr>
            <a:r>
              <a:rPr lang="en-GB" dirty="0" smtClean="0"/>
              <a:t>	Recognition of the limitations of the study helps to focus attention on relevant objectives and helps to minimise the danger of over simplification.</a:t>
            </a:r>
          </a:p>
          <a:p>
            <a:endParaRPr lang="en-US" dirty="0" smtClean="0"/>
          </a:p>
          <a:p>
            <a:pPr>
              <a:buNone/>
            </a:pPr>
            <a:r>
              <a:rPr lang="en-GB" dirty="0" smtClean="0"/>
              <a:t>	A time schedule should be prepared so that the researcher may budget his time and energy effectively. Dividing the project into parts and assigning dates for the completion of each part helps to systematise the project.</a:t>
            </a:r>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solidFill>
                  <a:schemeClr val="bg1"/>
                </a:solidFill>
              </a:rPr>
              <a:t>Justification of the problem</a:t>
            </a:r>
            <a:endParaRPr lang="en-US" dirty="0">
              <a:solidFill>
                <a:schemeClr val="bg1"/>
              </a:solidFill>
            </a:endParaRPr>
          </a:p>
        </p:txBody>
      </p:sp>
      <p:sp>
        <p:nvSpPr>
          <p:cNvPr id="3" name="Content Placeholder 2"/>
          <p:cNvSpPr>
            <a:spLocks noGrp="1"/>
          </p:cNvSpPr>
          <p:nvPr>
            <p:ph idx="1"/>
          </p:nvPr>
        </p:nvSpPr>
        <p:spPr/>
        <p:txBody>
          <a:bodyPr>
            <a:normAutofit fontScale="85000" lnSpcReduction="20000"/>
          </a:bodyPr>
          <a:lstStyle/>
          <a:p>
            <a:pPr>
              <a:buNone/>
            </a:pPr>
            <a:r>
              <a:rPr lang="en-GB" dirty="0" smtClean="0"/>
              <a:t>	It means the </a:t>
            </a:r>
            <a:r>
              <a:rPr lang="en-GB" dirty="0" smtClean="0"/>
              <a:t>need and significance </a:t>
            </a:r>
            <a:r>
              <a:rPr lang="en-GB" dirty="0" smtClean="0"/>
              <a:t>of the study. It will be important to state in the very beginning how the results of the research will influence educational theory or practice. </a:t>
            </a:r>
          </a:p>
          <a:p>
            <a:pPr>
              <a:buNone/>
            </a:pPr>
            <a:endParaRPr lang="en-GB" dirty="0" smtClean="0"/>
          </a:p>
          <a:p>
            <a:pPr>
              <a:buNone/>
            </a:pPr>
            <a:r>
              <a:rPr lang="en-GB" dirty="0" smtClean="0"/>
              <a:t>	The urgency and </a:t>
            </a:r>
            <a:r>
              <a:rPr lang="en-GB" dirty="0" err="1" smtClean="0"/>
              <a:t>worthwhileness</a:t>
            </a:r>
            <a:r>
              <a:rPr lang="en-GB" dirty="0" smtClean="0"/>
              <a:t> of the project have to be justified. </a:t>
            </a:r>
          </a:p>
          <a:p>
            <a:pPr>
              <a:buNone/>
            </a:pPr>
            <a:endParaRPr lang="en-GB" dirty="0" smtClean="0"/>
          </a:p>
          <a:p>
            <a:pPr>
              <a:buNone/>
            </a:pPr>
            <a:r>
              <a:rPr lang="en-GB" dirty="0" smtClean="0"/>
              <a:t>	It will convince the readers about the significance of the investigation. </a:t>
            </a:r>
          </a:p>
          <a:p>
            <a:pPr>
              <a:buNone/>
            </a:pPr>
            <a:endParaRPr lang="en-GB" dirty="0" smtClean="0"/>
          </a:p>
          <a:p>
            <a:pPr>
              <a:buNone/>
            </a:pPr>
            <a:r>
              <a:rPr lang="en-GB" dirty="0" smtClean="0"/>
              <a:t>	This step would prevent wastage of research effort on unimportant, trivial, superficial or insignificant problems. </a:t>
            </a:r>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bg1"/>
                </a:solidFill>
              </a:rPr>
              <a:t>Justification of the problem......</a:t>
            </a:r>
            <a:endParaRPr lang="en-US" dirty="0">
              <a:solidFill>
                <a:schemeClr val="bg1"/>
              </a:solidFill>
            </a:endParaRPr>
          </a:p>
        </p:txBody>
      </p:sp>
      <p:sp>
        <p:nvSpPr>
          <p:cNvPr id="3" name="Content Placeholder 2"/>
          <p:cNvSpPr>
            <a:spLocks noGrp="1"/>
          </p:cNvSpPr>
          <p:nvPr>
            <p:ph idx="1"/>
          </p:nvPr>
        </p:nvSpPr>
        <p:spPr/>
        <p:txBody>
          <a:bodyPr>
            <a:normAutofit fontScale="85000" lnSpcReduction="20000"/>
          </a:bodyPr>
          <a:lstStyle/>
          <a:p>
            <a:pPr>
              <a:buNone/>
            </a:pPr>
            <a:r>
              <a:rPr lang="en-GB" dirty="0" smtClean="0"/>
              <a:t>	The problem should be broad –based enough to provide an investigation of real significance. </a:t>
            </a:r>
          </a:p>
          <a:p>
            <a:pPr>
              <a:buNone/>
            </a:pPr>
            <a:r>
              <a:rPr lang="en-GB" dirty="0" smtClean="0"/>
              <a:t>	</a:t>
            </a:r>
          </a:p>
          <a:p>
            <a:pPr>
              <a:buNone/>
            </a:pPr>
            <a:r>
              <a:rPr lang="en-GB" dirty="0" smtClean="0"/>
              <a:t>	The research worker would assess to what extent solution of the problem would contribute for the furtherance of human knowledge.</a:t>
            </a:r>
          </a:p>
          <a:p>
            <a:pPr>
              <a:buNone/>
            </a:pPr>
            <a:endParaRPr lang="en-US" dirty="0" smtClean="0"/>
          </a:p>
          <a:p>
            <a:pPr>
              <a:buNone/>
            </a:pPr>
            <a:r>
              <a:rPr lang="en-GB" dirty="0" smtClean="0"/>
              <a:t>	He has to indicate the chief purpose of the study at the outset and other subsidiary specific objectives that have compelled him to undertake such an investigation. </a:t>
            </a:r>
          </a:p>
          <a:p>
            <a:pPr>
              <a:buNone/>
            </a:pPr>
            <a:endParaRPr lang="en-GB" dirty="0" smtClean="0"/>
          </a:p>
          <a:p>
            <a:pPr>
              <a:buNone/>
            </a:pPr>
            <a:r>
              <a:rPr lang="en-GB" dirty="0" smtClean="0"/>
              <a:t>	The list of objectives of the study magnifies further its utility and importance.</a:t>
            </a:r>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chemeClr val="bg1"/>
                </a:solidFill>
              </a:rPr>
              <a:t>Common errors in selecting and stating a research problem</a:t>
            </a:r>
            <a:endParaRPr lang="en-US" dirty="0">
              <a:solidFill>
                <a:schemeClr val="bg1"/>
              </a:solidFill>
            </a:endParaRPr>
          </a:p>
        </p:txBody>
      </p:sp>
      <p:sp>
        <p:nvSpPr>
          <p:cNvPr id="3" name="Content Placeholder 2"/>
          <p:cNvSpPr>
            <a:spLocks noGrp="1"/>
          </p:cNvSpPr>
          <p:nvPr>
            <p:ph idx="1"/>
          </p:nvPr>
        </p:nvSpPr>
        <p:spPr/>
        <p:txBody>
          <a:bodyPr>
            <a:normAutofit fontScale="77500" lnSpcReduction="20000"/>
          </a:bodyPr>
          <a:lstStyle/>
          <a:p>
            <a:pPr>
              <a:buNone/>
            </a:pPr>
            <a:r>
              <a:rPr lang="en-GB" dirty="0" smtClean="0"/>
              <a:t> </a:t>
            </a:r>
            <a:endParaRPr lang="en-US" dirty="0" smtClean="0"/>
          </a:p>
          <a:p>
            <a:pPr marL="651510" indent="-514350">
              <a:buFont typeface="+mj-lt"/>
              <a:buAutoNum type="arabicPeriod"/>
            </a:pPr>
            <a:r>
              <a:rPr lang="en-GB" b="1" i="1" dirty="0" smtClean="0">
                <a:solidFill>
                  <a:schemeClr val="bg1"/>
                </a:solidFill>
              </a:rPr>
              <a:t>Naming a broad field or area of study instead of a specific problem</a:t>
            </a:r>
            <a:r>
              <a:rPr lang="en-GB" b="1" dirty="0" smtClean="0">
                <a:solidFill>
                  <a:schemeClr val="bg1"/>
                </a:solidFill>
              </a:rPr>
              <a:t>. </a:t>
            </a:r>
          </a:p>
          <a:p>
            <a:pPr marL="651510" indent="-514350">
              <a:buFont typeface="+mj-lt"/>
              <a:buAutoNum type="arabicPeriod"/>
            </a:pPr>
            <a:endParaRPr lang="en-GB" dirty="0" smtClean="0"/>
          </a:p>
          <a:p>
            <a:pPr marL="651510" indent="-514350">
              <a:buNone/>
            </a:pPr>
            <a:r>
              <a:rPr lang="en-GB" dirty="0" smtClean="0"/>
              <a:t>	For example an investigator may undertake to study ‘The higher secondary system in India’, or ‘The implementation of Kothari Commission Report’. These are too vast areas to be studied with full justice.</a:t>
            </a:r>
          </a:p>
          <a:p>
            <a:pPr marL="651510" indent="-514350">
              <a:buFont typeface="+mj-lt"/>
              <a:buAutoNum type="arabicPeriod"/>
            </a:pPr>
            <a:endParaRPr lang="en-US" dirty="0" smtClean="0"/>
          </a:p>
          <a:p>
            <a:pPr marL="651510" lvl="0" indent="-514350">
              <a:buFont typeface="+mj-lt"/>
              <a:buAutoNum type="arabicPeriod"/>
            </a:pPr>
            <a:r>
              <a:rPr lang="en-GB" b="1" i="1" dirty="0" smtClean="0">
                <a:solidFill>
                  <a:schemeClr val="bg1"/>
                </a:solidFill>
              </a:rPr>
              <a:t>Stating it such that investigation is impossible</a:t>
            </a:r>
            <a:r>
              <a:rPr lang="en-GB" b="1" dirty="0" smtClean="0">
                <a:solidFill>
                  <a:schemeClr val="bg1"/>
                </a:solidFill>
              </a:rPr>
              <a:t>.</a:t>
            </a:r>
          </a:p>
          <a:p>
            <a:pPr marL="651510" lvl="0" indent="-514350">
              <a:buFont typeface="+mj-lt"/>
              <a:buAutoNum type="arabicPeriod"/>
            </a:pPr>
            <a:endParaRPr lang="en-GB" dirty="0" smtClean="0"/>
          </a:p>
          <a:p>
            <a:pPr marL="651510" lvl="0" indent="-514350">
              <a:buNone/>
            </a:pPr>
            <a:r>
              <a:rPr lang="en-GB" dirty="0" smtClean="0"/>
              <a:t>	 For example someone may state his problem as “The effects of working mothers on the academic achievement of their </a:t>
            </a:r>
            <a:r>
              <a:rPr lang="en-GB" dirty="0" err="1" smtClean="0"/>
              <a:t>offsprings</a:t>
            </a:r>
            <a:r>
              <a:rPr lang="en-GB" dirty="0" smtClean="0"/>
              <a:t> ” or “The desirability of  introducing typing in the elementary school.”</a:t>
            </a:r>
            <a:endParaRPr lang="en-US"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12</TotalTime>
  <Words>180</Words>
  <Application>Microsoft Office PowerPoint</Application>
  <PresentationFormat>On-screen Show (4:3)</PresentationFormat>
  <Paragraphs>80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Apex</vt:lpstr>
      <vt:lpstr>Characteristics of a good research problem </vt:lpstr>
      <vt:lpstr>Characteristics of a good research problem are:</vt:lpstr>
      <vt:lpstr>Characteristics of a good research problem are.......</vt:lpstr>
      <vt:lpstr>Delimitation of the problem  </vt:lpstr>
      <vt:lpstr>Delimitation of the problem ......</vt:lpstr>
      <vt:lpstr>Delimitation of the problem .......</vt:lpstr>
      <vt:lpstr>Justification of the problem</vt:lpstr>
      <vt:lpstr>Justification of the problem......</vt:lpstr>
      <vt:lpstr>Common errors in selecting and stating a research problem</vt:lpstr>
      <vt:lpstr>Common errors in selecting and stating a research problem......</vt:lpstr>
      <vt:lpstr>Common errors in selecting and stating a research problem......</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Characteristics of a good research problem </dc:title>
  <dc:creator>acer2</dc:creator>
  <cp:lastModifiedBy>acer2</cp:lastModifiedBy>
  <cp:revision>5</cp:revision>
  <dcterms:created xsi:type="dcterms:W3CDTF">2006-08-16T00:00:00Z</dcterms:created>
  <dcterms:modified xsi:type="dcterms:W3CDTF">2018-09-18T03:59:56Z</dcterms:modified>
</cp:coreProperties>
</file>