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5" r:id="rId10"/>
    <p:sldId id="271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Research Problem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Rules for stating of a research problem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n-GB" dirty="0" smtClean="0"/>
          </a:p>
          <a:p>
            <a:pPr lvl="0"/>
            <a:r>
              <a:rPr lang="en-GB" dirty="0" smtClean="0"/>
              <a:t>Should not be broad or vague</a:t>
            </a:r>
          </a:p>
          <a:p>
            <a:pPr lvl="0"/>
            <a:endParaRPr lang="en-US" dirty="0" smtClean="0"/>
          </a:p>
          <a:p>
            <a:pPr lvl="0"/>
            <a:r>
              <a:rPr lang="en-GB" dirty="0" smtClean="0"/>
              <a:t>Carefully state the  limits of the problem, eliminate all aspects and  factors which will not be considered in the study</a:t>
            </a:r>
          </a:p>
          <a:p>
            <a:pPr lvl="0"/>
            <a:endParaRPr lang="en-US" dirty="0" smtClean="0"/>
          </a:p>
          <a:p>
            <a:r>
              <a:rPr lang="en-GB" dirty="0" smtClean="0"/>
              <a:t>Define special terms used in the statement of  the problem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Problem can be stated either in statement form or question form.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GB" dirty="0" smtClean="0">
                <a:solidFill>
                  <a:srgbClr val="7030A0"/>
                </a:solidFill>
              </a:rPr>
              <a:t>statement form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dirty="0" smtClean="0"/>
              <a:t>	Effectiveness of Discovery Learning in Science Education at Secondary School Students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GB" dirty="0" smtClean="0">
                <a:solidFill>
                  <a:srgbClr val="7030A0"/>
                </a:solidFill>
              </a:rPr>
              <a:t>Question form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dirty="0" smtClean="0"/>
              <a:t>	Is Discovery Learning Effective in Science Education at Secondary School Students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Definition of key terms/operational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GB" dirty="0" smtClean="0"/>
              <a:t>There are two types definitions,</a:t>
            </a:r>
            <a:endParaRPr lang="en-US" dirty="0" smtClean="0"/>
          </a:p>
          <a:p>
            <a:pPr lvl="0"/>
            <a:r>
              <a:rPr lang="en-GB" dirty="0" smtClean="0"/>
              <a:t>Theoretical / constitutive and </a:t>
            </a:r>
            <a:endParaRPr lang="en-US" dirty="0" smtClean="0"/>
          </a:p>
          <a:p>
            <a:pPr lvl="0"/>
            <a:r>
              <a:rPr lang="en-GB" dirty="0" smtClean="0"/>
              <a:t>Operational. 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A constitutive definition is based on some theory.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Operational definition is defining a particular term according to purpose of our study. 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E.g. the word achievement‘ has many meanings </a:t>
            </a:r>
          </a:p>
          <a:p>
            <a:pPr>
              <a:buNone/>
            </a:pPr>
            <a:r>
              <a:rPr lang="en-GB" dirty="0" smtClean="0"/>
              <a:t>	but operationally it can be defined as, the scores obtained by the students in English test constructed by researcher in 2009.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Purpose of defining: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GB" dirty="0" smtClean="0"/>
              <a:t>It helps to avoid </a:t>
            </a:r>
            <a:r>
              <a:rPr lang="en-GB" dirty="0" smtClean="0">
                <a:solidFill>
                  <a:srgbClr val="7030A0"/>
                </a:solidFill>
              </a:rPr>
              <a:t>misunderstanding o</a:t>
            </a:r>
            <a:r>
              <a:rPr lang="en-GB" dirty="0" smtClean="0"/>
              <a:t>f the term.</a:t>
            </a:r>
          </a:p>
          <a:p>
            <a:pPr lvl="0"/>
            <a:endParaRPr lang="en-US" dirty="0" smtClean="0"/>
          </a:p>
          <a:p>
            <a:pPr lvl="0"/>
            <a:r>
              <a:rPr lang="en-GB" dirty="0" smtClean="0"/>
              <a:t>It provides </a:t>
            </a:r>
            <a:r>
              <a:rPr lang="en-GB" dirty="0" smtClean="0">
                <a:solidFill>
                  <a:srgbClr val="7030A0"/>
                </a:solidFill>
              </a:rPr>
              <a:t>clarity</a:t>
            </a:r>
            <a:r>
              <a:rPr lang="en-GB" dirty="0" smtClean="0"/>
              <a:t> to the reader.</a:t>
            </a:r>
          </a:p>
          <a:p>
            <a:pPr lvl="0"/>
            <a:endParaRPr lang="en-US" dirty="0" smtClean="0"/>
          </a:p>
          <a:p>
            <a:r>
              <a:rPr lang="en-GB" dirty="0" smtClean="0"/>
              <a:t> It acts as a </a:t>
            </a:r>
            <a:r>
              <a:rPr lang="en-GB" dirty="0" smtClean="0">
                <a:solidFill>
                  <a:srgbClr val="7030A0"/>
                </a:solidFill>
              </a:rPr>
              <a:t>frame of reference </a:t>
            </a:r>
            <a:r>
              <a:rPr lang="en-GB" dirty="0" smtClean="0"/>
              <a:t>to the researcher.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Research Problem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</a:t>
            </a:r>
            <a:r>
              <a:rPr lang="en-GB" b="1" dirty="0" smtClean="0"/>
              <a:t> </a:t>
            </a:r>
            <a:r>
              <a:rPr lang="en-GB" dirty="0" smtClean="0"/>
              <a:t>research problem focuses and provides structure for the remaining steps in scientific and disciplined inquiry method.</a:t>
            </a:r>
          </a:p>
          <a:p>
            <a:endParaRPr lang="en-GB" dirty="0" smtClean="0"/>
          </a:p>
          <a:p>
            <a:r>
              <a:rPr lang="en-GB" dirty="0" smtClean="0"/>
              <a:t> It is the first step in research. </a:t>
            </a:r>
          </a:p>
          <a:p>
            <a:endParaRPr lang="en-GB" dirty="0" smtClean="0"/>
          </a:p>
          <a:p>
            <a:r>
              <a:rPr lang="en-GB" dirty="0" smtClean="0"/>
              <a:t>It is the most difficult phase of any research project.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blindness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	After the preliminary studies of research literature, the beginners of research may finds that any problem which comes to his mind is studied by someone else.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There is no problem area which may be rightly called unexplored.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 This situation is called ‘problem blindness’.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How to proceed with problem: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select topic from </a:t>
            </a:r>
            <a:r>
              <a:rPr lang="en-GB" dirty="0" smtClean="0">
                <a:solidFill>
                  <a:srgbClr val="FF0000"/>
                </a:solidFill>
              </a:rPr>
              <a:t>his area of specialisation </a:t>
            </a:r>
            <a:r>
              <a:rPr lang="en-GB" dirty="0" smtClean="0"/>
              <a:t>and become a scholar in that area</a:t>
            </a:r>
          </a:p>
          <a:p>
            <a:pPr lvl="0"/>
            <a:endParaRPr lang="en-US" dirty="0" smtClean="0"/>
          </a:p>
          <a:p>
            <a:pPr lvl="0"/>
            <a:r>
              <a:rPr lang="en-GB" dirty="0" smtClean="0"/>
              <a:t>Study </a:t>
            </a:r>
            <a:r>
              <a:rPr lang="en-GB" dirty="0" smtClean="0">
                <a:solidFill>
                  <a:srgbClr val="FF0000"/>
                </a:solidFill>
              </a:rPr>
              <a:t>research literature </a:t>
            </a:r>
            <a:r>
              <a:rPr lang="en-GB" dirty="0" smtClean="0"/>
              <a:t>on one’s specific area</a:t>
            </a:r>
          </a:p>
          <a:p>
            <a:pPr lvl="0"/>
            <a:endParaRPr lang="en-US" dirty="0" smtClean="0"/>
          </a:p>
          <a:p>
            <a:pPr lvl="0"/>
            <a:r>
              <a:rPr lang="en-GB" dirty="0" smtClean="0"/>
              <a:t>Should </a:t>
            </a:r>
            <a:r>
              <a:rPr lang="en-GB" dirty="0" smtClean="0">
                <a:solidFill>
                  <a:srgbClr val="FF0000"/>
                </a:solidFill>
              </a:rPr>
              <a:t>prepare a record of problems </a:t>
            </a:r>
            <a:r>
              <a:rPr lang="en-GB" dirty="0" smtClean="0"/>
              <a:t>already studied by others in his area of specialisation</a:t>
            </a:r>
          </a:p>
          <a:p>
            <a:pPr lvl="0"/>
            <a:endParaRPr lang="en-US" dirty="0" smtClean="0"/>
          </a:p>
          <a:p>
            <a:pPr lvl="0"/>
            <a:r>
              <a:rPr lang="en-GB" dirty="0" smtClean="0"/>
              <a:t>Should </a:t>
            </a:r>
            <a:r>
              <a:rPr lang="en-GB" dirty="0" smtClean="0">
                <a:solidFill>
                  <a:srgbClr val="FF0000"/>
                </a:solidFill>
              </a:rPr>
              <a:t>discuss the problem with experts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The sources for the selection of educational research problems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i="1" dirty="0" smtClean="0">
                <a:solidFill>
                  <a:srgbClr val="FF0000"/>
                </a:solidFill>
              </a:rPr>
              <a:t>Casual observation in class room, school, home, community and other agencies of education</a:t>
            </a:r>
          </a:p>
          <a:p>
            <a:pPr lvl="0"/>
            <a:endParaRPr lang="en-US" dirty="0" smtClean="0"/>
          </a:p>
          <a:p>
            <a:pPr lvl="0"/>
            <a:r>
              <a:rPr lang="en-GB" i="1" dirty="0" smtClean="0">
                <a:solidFill>
                  <a:srgbClr val="0070C0"/>
                </a:solidFill>
              </a:rPr>
              <a:t>Inferences from theory</a:t>
            </a:r>
            <a:r>
              <a:rPr lang="en-GB" i="1" dirty="0" smtClean="0"/>
              <a:t>:</a:t>
            </a:r>
            <a:r>
              <a:rPr lang="en-GB" dirty="0" smtClean="0"/>
              <a:t> various theories related to education to specific classroom situation makes a starting point for research.</a:t>
            </a:r>
          </a:p>
          <a:p>
            <a:pPr lvl="0"/>
            <a:endParaRPr lang="en-US" dirty="0" smtClean="0"/>
          </a:p>
          <a:p>
            <a:pPr lvl="0"/>
            <a:r>
              <a:rPr lang="en-GB" i="1" dirty="0" smtClean="0"/>
              <a:t>Personal experiences</a:t>
            </a:r>
          </a:p>
          <a:p>
            <a:pPr lvl="0"/>
            <a:endParaRPr lang="en-US" dirty="0" smtClean="0"/>
          </a:p>
          <a:p>
            <a:pPr lvl="0"/>
            <a:r>
              <a:rPr lang="en-GB" i="1" dirty="0" smtClean="0"/>
              <a:t>Replication:</a:t>
            </a:r>
            <a:r>
              <a:rPr lang="en-GB" dirty="0" smtClean="0"/>
              <a:t> means do it again.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The sources for the selection of educational research problems .....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endParaRPr lang="en-GB" i="1" dirty="0" smtClean="0"/>
          </a:p>
          <a:p>
            <a:pPr lvl="0"/>
            <a:r>
              <a:rPr lang="en-GB" i="1" dirty="0" smtClean="0"/>
              <a:t>Social developments and technological changes </a:t>
            </a:r>
            <a:r>
              <a:rPr lang="en-GB" dirty="0" smtClean="0"/>
              <a:t>constantly brings forth new problems and opportunities for research.</a:t>
            </a:r>
          </a:p>
          <a:p>
            <a:pPr lvl="0"/>
            <a:endParaRPr lang="en-US" dirty="0" smtClean="0"/>
          </a:p>
          <a:p>
            <a:pPr lvl="0"/>
            <a:r>
              <a:rPr lang="en-GB" i="1" dirty="0" smtClean="0"/>
              <a:t>Records of previous research</a:t>
            </a:r>
          </a:p>
          <a:p>
            <a:pPr lvl="0"/>
            <a:endParaRPr lang="en-US" dirty="0" smtClean="0"/>
          </a:p>
          <a:p>
            <a:pPr lvl="0"/>
            <a:r>
              <a:rPr lang="en-GB" i="1" dirty="0" smtClean="0"/>
              <a:t>Discussions and consultations</a:t>
            </a:r>
          </a:p>
          <a:p>
            <a:pPr lvl="0"/>
            <a:endParaRPr lang="en-US" dirty="0" smtClean="0"/>
          </a:p>
          <a:p>
            <a:pPr lvl="0"/>
            <a:r>
              <a:rPr lang="en-GB" i="1" dirty="0" smtClean="0"/>
              <a:t>Questioning attitude:</a:t>
            </a:r>
            <a:r>
              <a:rPr lang="en-GB" dirty="0" smtClean="0"/>
              <a:t>  towards prevailing practices and research oriented academic experience will effectively promote problem awareness.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Criteria for selecting and evaluating research problem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en-GB" dirty="0" smtClean="0"/>
          </a:p>
          <a:p>
            <a:pPr lvl="0"/>
            <a:r>
              <a:rPr lang="en-GB" dirty="0" smtClean="0"/>
              <a:t>Novelty: originality is the basic credit point of any research.</a:t>
            </a:r>
          </a:p>
          <a:p>
            <a:pPr lvl="0"/>
            <a:r>
              <a:rPr lang="en-GB" dirty="0" smtClean="0"/>
              <a:t> </a:t>
            </a:r>
            <a:endParaRPr lang="en-US" dirty="0" smtClean="0"/>
          </a:p>
          <a:p>
            <a:pPr lvl="0"/>
            <a:r>
              <a:rPr lang="en-GB" dirty="0" smtClean="0"/>
              <a:t>Interesting</a:t>
            </a:r>
          </a:p>
          <a:p>
            <a:pPr lvl="0"/>
            <a:endParaRPr lang="en-US" dirty="0" smtClean="0"/>
          </a:p>
          <a:p>
            <a:pPr lvl="0"/>
            <a:r>
              <a:rPr lang="en-GB" dirty="0" smtClean="0"/>
              <a:t>Relevance: it should improve the educational practices.</a:t>
            </a:r>
          </a:p>
          <a:p>
            <a:pPr lvl="0"/>
            <a:endParaRPr lang="en-US" dirty="0" smtClean="0"/>
          </a:p>
          <a:p>
            <a:pPr lvl="0"/>
            <a:r>
              <a:rPr lang="en-GB" dirty="0" smtClean="0"/>
              <a:t>Feasibility and amenability Researcher should have required skill, competence and knowledge. He should have knowledge in necessary statistical techniques.</a:t>
            </a:r>
          </a:p>
          <a:p>
            <a:pPr lvl="0"/>
            <a:endParaRPr lang="en-US" dirty="0" smtClean="0"/>
          </a:p>
          <a:p>
            <a:pPr lvl="0"/>
            <a:r>
              <a:rPr lang="en-GB" dirty="0" smtClean="0"/>
              <a:t>Availability of data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Criteria for selecting and evaluating research problem......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2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GB" sz="3400" dirty="0" smtClean="0">
                <a:solidFill>
                  <a:srgbClr val="FF0000"/>
                </a:solidFill>
              </a:rPr>
              <a:t>Availability of cooperation</a:t>
            </a:r>
          </a:p>
          <a:p>
            <a:pPr lvl="0"/>
            <a:endParaRPr lang="en-US" sz="3400" dirty="0" smtClean="0"/>
          </a:p>
          <a:p>
            <a:pPr lvl="0"/>
            <a:r>
              <a:rPr lang="en-GB" sz="3400" dirty="0" smtClean="0">
                <a:solidFill>
                  <a:srgbClr val="00B0F0"/>
                </a:solidFill>
              </a:rPr>
              <a:t>Availability of guidance</a:t>
            </a:r>
          </a:p>
          <a:p>
            <a:pPr lvl="0"/>
            <a:endParaRPr lang="en-US" sz="3400" dirty="0" smtClean="0"/>
          </a:p>
          <a:p>
            <a:pPr lvl="0"/>
            <a:r>
              <a:rPr lang="en-GB" sz="3400" dirty="0" smtClean="0">
                <a:solidFill>
                  <a:srgbClr val="7030A0"/>
                </a:solidFill>
              </a:rPr>
              <a:t>Availability of other facilities</a:t>
            </a:r>
            <a:r>
              <a:rPr lang="en-GB" sz="3400" dirty="0" smtClean="0"/>
              <a:t>: the availability of time and finance.</a:t>
            </a:r>
          </a:p>
          <a:p>
            <a:pPr lvl="0"/>
            <a:endParaRPr lang="en-US" sz="3400" dirty="0" smtClean="0"/>
          </a:p>
          <a:p>
            <a:pPr lvl="0"/>
            <a:r>
              <a:rPr lang="en-GB" sz="3400" dirty="0" smtClean="0"/>
              <a:t>Immediate application: application of the findings of research should be considered while selecting topic and the application depends on the type of research. </a:t>
            </a:r>
            <a:r>
              <a:rPr lang="en-GB" sz="3400" dirty="0" smtClean="0">
                <a:solidFill>
                  <a:srgbClr val="FF0000"/>
                </a:solidFill>
              </a:rPr>
              <a:t>If it is producer research, the problem will be studied to enhance existing knowledge for its own sake</a:t>
            </a:r>
            <a:r>
              <a:rPr lang="en-GB" sz="3400" dirty="0" smtClean="0">
                <a:solidFill>
                  <a:srgbClr val="7030A0"/>
                </a:solidFill>
              </a:rPr>
              <a:t>. If it is consumer type, the result should be fit for immediate application.</a:t>
            </a:r>
          </a:p>
          <a:p>
            <a:pPr lvl="0"/>
            <a:endParaRPr lang="en-US" sz="3400" dirty="0" smtClean="0">
              <a:solidFill>
                <a:srgbClr val="7030A0"/>
              </a:solidFill>
            </a:endParaRPr>
          </a:p>
          <a:p>
            <a:pPr lvl="0"/>
            <a:r>
              <a:rPr lang="en-GB" sz="3400" dirty="0" smtClean="0"/>
              <a:t> </a:t>
            </a:r>
            <a:r>
              <a:rPr lang="en-GB" sz="3400" dirty="0" smtClean="0">
                <a:solidFill>
                  <a:srgbClr val="7030A0"/>
                </a:solidFill>
              </a:rPr>
              <a:t>Level of research</a:t>
            </a:r>
            <a:r>
              <a:rPr lang="en-GB" sz="3400" dirty="0" smtClean="0"/>
              <a:t>: another criterion to help in the selection of the problem is the level like masters degree, </a:t>
            </a:r>
            <a:r>
              <a:rPr lang="en-GB" sz="3400" dirty="0" err="1" smtClean="0"/>
              <a:t>M.Phil</a:t>
            </a:r>
            <a:r>
              <a:rPr lang="en-GB" sz="3400" dirty="0" smtClean="0"/>
              <a:t> and </a:t>
            </a:r>
            <a:r>
              <a:rPr lang="en-GB" sz="3400" dirty="0" err="1" smtClean="0"/>
              <a:t>Ph.D</a:t>
            </a:r>
            <a:r>
              <a:rPr lang="en-GB" sz="3400" dirty="0" smtClean="0"/>
              <a:t> or it may be simply on action research.</a:t>
            </a:r>
            <a:endParaRPr lang="en-US" sz="3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Formulation and stating of a research problem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After the problem has been selected, the next task is to state it in a form amenable to research.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It should be stated in precise form/terms. To state a problem means to put a fence around it. i.e., to specify a problem explicitly and narrowing it to workable size.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 The limits of investigation must be determined.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101</TotalTime>
  <Words>470</Words>
  <Application>Microsoft Office PowerPoint</Application>
  <PresentationFormat>On-screen Show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Research Problem </vt:lpstr>
      <vt:lpstr>Research Problem </vt:lpstr>
      <vt:lpstr>problem blindness</vt:lpstr>
      <vt:lpstr>How to proceed with problem: </vt:lpstr>
      <vt:lpstr>The sources for the selection of educational research problems </vt:lpstr>
      <vt:lpstr>The sources for the selection of educational research problems .....</vt:lpstr>
      <vt:lpstr>Criteria for selecting and evaluating research problem</vt:lpstr>
      <vt:lpstr>Criteria for selecting and evaluating research problem......</vt:lpstr>
      <vt:lpstr>Formulation and stating of a research problem </vt:lpstr>
      <vt:lpstr>Rules for stating of a research problem</vt:lpstr>
      <vt:lpstr>Slide 11</vt:lpstr>
      <vt:lpstr>Definition of key terms/operational definition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Problem </dc:title>
  <dc:creator>acer2</dc:creator>
  <cp:lastModifiedBy>Administrator</cp:lastModifiedBy>
  <cp:revision>13</cp:revision>
  <dcterms:created xsi:type="dcterms:W3CDTF">2006-08-16T00:00:00Z</dcterms:created>
  <dcterms:modified xsi:type="dcterms:W3CDTF">2021-01-14T04:49:10Z</dcterms:modified>
</cp:coreProperties>
</file>