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8/31/2018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8/31/2018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8/31/2018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8/31/2018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8/31/2018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8/31/2018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8/31/2018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8/31/2018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8/31/2018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6000" b="1" dirty="0" smtClean="0"/>
              <a:t/>
            </a:r>
            <a:br>
              <a:rPr lang="en-GB" sz="6000" b="1" dirty="0" smtClean="0"/>
            </a:br>
            <a:r>
              <a:rPr lang="en-GB" sz="6000" b="1" dirty="0" smtClean="0"/>
              <a:t/>
            </a:r>
            <a:br>
              <a:rPr lang="en-GB" sz="6000" b="1" dirty="0" smtClean="0"/>
            </a:br>
            <a:r>
              <a:rPr lang="en-GB" sz="6000" b="1" dirty="0" smtClean="0"/>
              <a:t>Steps </a:t>
            </a:r>
            <a:r>
              <a:rPr lang="en-GB" sz="6000" b="1" dirty="0" smtClean="0"/>
              <a:t>in research (Research Process)</a:t>
            </a:r>
            <a:r>
              <a:rPr lang="en-GB" sz="6000" dirty="0" smtClean="0"/>
              <a:t/>
            </a:r>
            <a:br>
              <a:rPr lang="en-GB" sz="6000" dirty="0" smtClean="0"/>
            </a:br>
            <a:endParaRPr lang="en-GB" sz="6000" dirty="0"/>
          </a:p>
        </p:txBody>
      </p:sp>
      <p:sp>
        <p:nvSpPr>
          <p:cNvPr id="3" name="Subtitle 2"/>
          <p:cNvSpPr>
            <a:spLocks noGrp="1"/>
          </p:cNvSpPr>
          <p:nvPr>
            <p:ph type="subTitle" idx="1"/>
          </p:nvPr>
        </p:nvSpPr>
        <p:spPr/>
        <p:txBody>
          <a:bodyPr/>
          <a:lstStyle/>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b="1" dirty="0" smtClean="0"/>
              <a:t>8. Analysis of data</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	</a:t>
            </a:r>
            <a:r>
              <a:rPr lang="en-GB" b="1" dirty="0" smtClean="0"/>
              <a:t>The analysis of data requires categorising the raw data through editing, coding, and tabulation.</a:t>
            </a:r>
          </a:p>
          <a:p>
            <a:pPr>
              <a:buNone/>
            </a:pPr>
            <a:endParaRPr lang="en-GB" b="1" dirty="0" smtClean="0"/>
          </a:p>
          <a:p>
            <a:pPr>
              <a:buNone/>
            </a:pPr>
            <a:r>
              <a:rPr lang="en-GB" b="1" dirty="0" smtClean="0">
                <a:solidFill>
                  <a:srgbClr val="FFFF00"/>
                </a:solidFill>
              </a:rPr>
              <a:t>Editing</a:t>
            </a:r>
            <a:r>
              <a:rPr lang="en-GB" b="1" dirty="0" smtClean="0"/>
              <a:t>: is the procedure that improves the quality of data for coding.</a:t>
            </a:r>
          </a:p>
          <a:p>
            <a:pPr>
              <a:buNone/>
            </a:pPr>
            <a:endParaRPr lang="en-GB" b="1" dirty="0" smtClean="0"/>
          </a:p>
          <a:p>
            <a:pPr>
              <a:buNone/>
            </a:pPr>
            <a:r>
              <a:rPr lang="en-GB" b="1" dirty="0" smtClean="0">
                <a:solidFill>
                  <a:srgbClr val="FFFF00"/>
                </a:solidFill>
              </a:rPr>
              <a:t>Coding</a:t>
            </a:r>
            <a:r>
              <a:rPr lang="en-GB" b="1" dirty="0" smtClean="0"/>
              <a:t>: provides particular code to responses made by the 	respondents.</a:t>
            </a:r>
          </a:p>
          <a:p>
            <a:pPr>
              <a:buNone/>
            </a:pPr>
            <a:endParaRPr lang="en-GB" b="1" dirty="0" smtClean="0"/>
          </a:p>
          <a:p>
            <a:pPr>
              <a:buNone/>
            </a:pPr>
            <a:r>
              <a:rPr lang="en-GB" b="1" dirty="0" smtClean="0">
                <a:solidFill>
                  <a:srgbClr val="FFFF00"/>
                </a:solidFill>
              </a:rPr>
              <a:t>Tabulation</a:t>
            </a:r>
            <a:r>
              <a:rPr lang="en-GB" b="1" dirty="0" smtClean="0"/>
              <a:t>: here classified data put in the form of tables.</a:t>
            </a:r>
          </a:p>
          <a:p>
            <a:pPr>
              <a:buNone/>
            </a:pPr>
            <a:r>
              <a:rPr lang="en-GB" b="1" dirty="0" smtClean="0"/>
              <a:t>	</a:t>
            </a:r>
          </a:p>
          <a:p>
            <a:pPr>
              <a:buNone/>
            </a:pPr>
            <a:r>
              <a:rPr lang="en-GB" b="1" dirty="0" smtClean="0"/>
              <a:t>Analysis of data after tabulation is generally based on applying various well defined statistical measures.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b="1" dirty="0" smtClean="0"/>
              <a:t>9. Hypothesis testing</a:t>
            </a:r>
            <a:endParaRPr lang="en-GB" dirty="0"/>
          </a:p>
        </p:txBody>
      </p:sp>
      <p:sp>
        <p:nvSpPr>
          <p:cNvPr id="3" name="Content Placeholder 2"/>
          <p:cNvSpPr>
            <a:spLocks noGrp="1"/>
          </p:cNvSpPr>
          <p:nvPr>
            <p:ph idx="1"/>
          </p:nvPr>
        </p:nvSpPr>
        <p:spPr/>
        <p:txBody>
          <a:bodyPr/>
          <a:lstStyle/>
          <a:p>
            <a:pPr>
              <a:buNone/>
            </a:pPr>
            <a:r>
              <a:rPr lang="en-GB" dirty="0" smtClean="0"/>
              <a:t>	</a:t>
            </a:r>
          </a:p>
          <a:p>
            <a:pPr>
              <a:buNone/>
            </a:pPr>
            <a:r>
              <a:rPr lang="en-GB" dirty="0" smtClean="0"/>
              <a:t>	</a:t>
            </a:r>
            <a:r>
              <a:rPr lang="en-GB" b="1" dirty="0" smtClean="0"/>
              <a:t>The hypothesis may be tested through the use of various statistics such as chi-square, t-test, F-test etc., depending up on the nature of research. </a:t>
            </a:r>
          </a:p>
          <a:p>
            <a:pPr>
              <a:buNone/>
            </a:pPr>
            <a:endParaRPr lang="en-GB" b="1" dirty="0" smtClean="0"/>
          </a:p>
          <a:p>
            <a:pPr>
              <a:buNone/>
            </a:pPr>
            <a:r>
              <a:rPr lang="en-GB" b="1" dirty="0" smtClean="0"/>
              <a:t>	Hypothesis testing will result in either accepting or rejecting it.</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346664"/>
          </a:xfrm>
        </p:spPr>
        <p:txBody>
          <a:bodyPr>
            <a:normAutofit fontScale="90000"/>
          </a:bodyPr>
          <a:lstStyle/>
          <a:p>
            <a:pPr lvl="0" algn="ctr"/>
            <a:r>
              <a:rPr lang="en-GB" b="1" dirty="0" smtClean="0"/>
              <a:t>10. Generalisation and interpretation</a:t>
            </a:r>
            <a:endParaRPr lang="en-GB" dirty="0"/>
          </a:p>
        </p:txBody>
      </p:sp>
      <p:sp>
        <p:nvSpPr>
          <p:cNvPr id="3" name="Content Placeholder 2"/>
          <p:cNvSpPr>
            <a:spLocks noGrp="1"/>
          </p:cNvSpPr>
          <p:nvPr>
            <p:ph idx="1"/>
          </p:nvPr>
        </p:nvSpPr>
        <p:spPr/>
        <p:txBody>
          <a:bodyPr/>
          <a:lstStyle/>
          <a:p>
            <a:pPr>
              <a:buNone/>
            </a:pPr>
            <a:r>
              <a:rPr lang="en-GB" dirty="0" smtClean="0"/>
              <a:t>	</a:t>
            </a:r>
          </a:p>
          <a:p>
            <a:pPr>
              <a:buNone/>
            </a:pPr>
            <a:endParaRPr lang="en-GB" dirty="0" smtClean="0"/>
          </a:p>
          <a:p>
            <a:pPr>
              <a:buNone/>
            </a:pPr>
            <a:r>
              <a:rPr lang="en-GB" dirty="0" smtClean="0"/>
              <a:t>	</a:t>
            </a:r>
            <a:r>
              <a:rPr lang="en-GB" b="1" dirty="0" smtClean="0"/>
              <a:t>If</a:t>
            </a:r>
            <a:r>
              <a:rPr lang="en-GB" dirty="0" smtClean="0"/>
              <a:t> </a:t>
            </a:r>
            <a:r>
              <a:rPr lang="en-GB" b="1" dirty="0" smtClean="0"/>
              <a:t>a hypothesis is tested, it may be possible for the researcher to arrive at generalisation </a:t>
            </a:r>
            <a:r>
              <a:rPr lang="en-GB" b="1" dirty="0" err="1" smtClean="0"/>
              <a:t>ie</a:t>
            </a:r>
            <a:r>
              <a:rPr lang="en-GB" b="1" dirty="0" smtClean="0"/>
              <a:t>., to build a theory. In fact the real value of research lies in its ability to arrive at certain generalisations.</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b="1" dirty="0" smtClean="0"/>
              <a:t>11. Preparation of the report</a:t>
            </a:r>
            <a:endParaRPr lang="en-GB" dirty="0"/>
          </a:p>
        </p:txBody>
      </p:sp>
      <p:sp>
        <p:nvSpPr>
          <p:cNvPr id="3" name="Content Placeholder 2"/>
          <p:cNvSpPr>
            <a:spLocks noGrp="1"/>
          </p:cNvSpPr>
          <p:nvPr>
            <p:ph idx="1"/>
          </p:nvPr>
        </p:nvSpPr>
        <p:spPr/>
        <p:txBody>
          <a:bodyPr/>
          <a:lstStyle/>
          <a:p>
            <a:pPr>
              <a:buNone/>
            </a:pPr>
            <a:endParaRPr lang="en-GB" dirty="0" smtClean="0"/>
          </a:p>
          <a:p>
            <a:pPr>
              <a:buNone/>
            </a:pPr>
            <a:endParaRPr lang="en-GB" dirty="0" smtClean="0"/>
          </a:p>
          <a:p>
            <a:pPr>
              <a:buNone/>
            </a:pPr>
            <a:r>
              <a:rPr lang="en-GB" dirty="0" smtClean="0"/>
              <a:t>	</a:t>
            </a:r>
            <a:r>
              <a:rPr lang="en-GB" b="1" dirty="0" smtClean="0"/>
              <a:t>Finally, the researcher has to prepare the report of what has been done by him. The main text of the report should have the following parts. Introduction, summary of findings, main report and conclusion.</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1. Formulating the research problem</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	</a:t>
            </a:r>
            <a:r>
              <a:rPr lang="en-GB" b="1" dirty="0" smtClean="0">
                <a:solidFill>
                  <a:srgbClr val="FFFF00"/>
                </a:solidFill>
              </a:rPr>
              <a:t>Researcher has to identify a problem of his concerned area and up to his area of interest. </a:t>
            </a:r>
          </a:p>
          <a:p>
            <a:pPr>
              <a:buNone/>
            </a:pPr>
            <a:r>
              <a:rPr lang="en-GB" b="1" dirty="0" smtClean="0"/>
              <a:t>	</a:t>
            </a:r>
          </a:p>
          <a:p>
            <a:pPr>
              <a:buNone/>
            </a:pPr>
            <a:r>
              <a:rPr lang="en-GB" b="1" dirty="0" smtClean="0"/>
              <a:t>	Problem should be clear, pinpointed, and specific and it should be complete. </a:t>
            </a:r>
          </a:p>
          <a:p>
            <a:pPr>
              <a:buNone/>
            </a:pPr>
            <a:r>
              <a:rPr lang="en-GB" b="1" dirty="0" smtClean="0"/>
              <a:t>	</a:t>
            </a:r>
          </a:p>
          <a:p>
            <a:pPr>
              <a:buNone/>
            </a:pPr>
            <a:r>
              <a:rPr lang="en-GB" b="1" dirty="0" smtClean="0"/>
              <a:t>	</a:t>
            </a:r>
            <a:r>
              <a:rPr lang="en-GB" b="1" dirty="0" smtClean="0">
                <a:solidFill>
                  <a:srgbClr val="FFFF00"/>
                </a:solidFill>
              </a:rPr>
              <a:t>The most common sources of selecting research problem are observations, our experiences, discussion with friends and teachers, from different theories, review of literature and current social issues.</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b="1" dirty="0" smtClean="0"/>
              <a:t>2. Review of the literature</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b="1" dirty="0" smtClean="0"/>
              <a:t>	Without reviews of literature it would be difficult to build a body of accepted knowledge on educational topic. </a:t>
            </a:r>
          </a:p>
          <a:p>
            <a:pPr>
              <a:buNone/>
            </a:pPr>
            <a:endParaRPr lang="en-GB" b="1" dirty="0" smtClean="0"/>
          </a:p>
          <a:p>
            <a:pPr>
              <a:buNone/>
            </a:pPr>
            <a:r>
              <a:rPr lang="en-GB" b="1" dirty="0" smtClean="0"/>
              <a:t>	</a:t>
            </a:r>
            <a:r>
              <a:rPr lang="en-GB" b="1" dirty="0" smtClean="0">
                <a:solidFill>
                  <a:srgbClr val="FFFF00"/>
                </a:solidFill>
              </a:rPr>
              <a:t>The review of the literature is a critical component of any research project and commence as early as possible in the process. </a:t>
            </a:r>
          </a:p>
          <a:p>
            <a:pPr>
              <a:buNone/>
            </a:pPr>
            <a:endParaRPr lang="en-GB" b="1" dirty="0" smtClean="0"/>
          </a:p>
          <a:p>
            <a:pPr>
              <a:buNone/>
            </a:pPr>
            <a:r>
              <a:rPr lang="en-GB" b="1" dirty="0" smtClean="0"/>
              <a:t>	A researcher needs to know what others have already studied and concluded with respect to the topic or problem at hand.</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GB" b="1" dirty="0" smtClean="0"/>
              <a:t>3. Development of hypothesis</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	</a:t>
            </a:r>
          </a:p>
          <a:p>
            <a:pPr>
              <a:buNone/>
            </a:pPr>
            <a:r>
              <a:rPr lang="en-GB" b="1" dirty="0" smtClean="0"/>
              <a:t>	After finding and stating the problem and examining the literature the researcher has to structure a hypothesis. </a:t>
            </a:r>
          </a:p>
          <a:p>
            <a:pPr>
              <a:buNone/>
            </a:pPr>
            <a:endParaRPr lang="en-GB" b="1" dirty="0" smtClean="0"/>
          </a:p>
          <a:p>
            <a:pPr>
              <a:buNone/>
            </a:pPr>
            <a:r>
              <a:rPr lang="en-GB" b="1" dirty="0" smtClean="0"/>
              <a:t>	A hypothesis may be defined as a tentative solution to a problem. It presents as a simple statement of the researcher’s expectations.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GB" b="1" dirty="0" smtClean="0"/>
              <a:t>4. Preparation of the research design</a:t>
            </a:r>
            <a:endParaRPr lang="en-GB" dirty="0" smtClean="0"/>
          </a:p>
        </p:txBody>
      </p:sp>
      <p:sp>
        <p:nvSpPr>
          <p:cNvPr id="3" name="Content Placeholder 2"/>
          <p:cNvSpPr>
            <a:spLocks noGrp="1"/>
          </p:cNvSpPr>
          <p:nvPr>
            <p:ph idx="1"/>
          </p:nvPr>
        </p:nvSpPr>
        <p:spPr/>
        <p:txBody>
          <a:bodyPr>
            <a:normAutofit fontScale="92500" lnSpcReduction="20000"/>
          </a:bodyPr>
          <a:lstStyle/>
          <a:p>
            <a:pPr>
              <a:buNone/>
            </a:pPr>
            <a:r>
              <a:rPr lang="en-GB" dirty="0" smtClean="0"/>
              <a:t>	</a:t>
            </a:r>
            <a:r>
              <a:rPr lang="en-GB" b="1" dirty="0" smtClean="0"/>
              <a:t>It is a </a:t>
            </a:r>
            <a:r>
              <a:rPr lang="en-GB" b="1" dirty="0" smtClean="0">
                <a:solidFill>
                  <a:srgbClr val="FFFF00"/>
                </a:solidFill>
              </a:rPr>
              <a:t>conceptual frame work </a:t>
            </a:r>
            <a:r>
              <a:rPr lang="en-GB" b="1" dirty="0" smtClean="0"/>
              <a:t>of research. </a:t>
            </a:r>
          </a:p>
          <a:p>
            <a:pPr>
              <a:buNone/>
            </a:pPr>
            <a:endParaRPr lang="en-GB" b="1" dirty="0" smtClean="0"/>
          </a:p>
          <a:p>
            <a:pPr>
              <a:buNone/>
            </a:pPr>
            <a:r>
              <a:rPr lang="en-GB" b="1" dirty="0" smtClean="0"/>
              <a:t>	It is a </a:t>
            </a:r>
            <a:r>
              <a:rPr lang="en-GB" b="1" dirty="0" smtClean="0">
                <a:solidFill>
                  <a:srgbClr val="FFFF00"/>
                </a:solidFill>
              </a:rPr>
              <a:t>blue print </a:t>
            </a:r>
            <a:r>
              <a:rPr lang="en-GB" b="1" dirty="0" smtClean="0"/>
              <a:t>or plan of the research. </a:t>
            </a:r>
          </a:p>
          <a:p>
            <a:pPr>
              <a:buNone/>
            </a:pPr>
            <a:endParaRPr lang="en-GB" b="1" dirty="0" smtClean="0"/>
          </a:p>
          <a:p>
            <a:pPr>
              <a:buNone/>
            </a:pPr>
            <a:r>
              <a:rPr lang="en-GB" b="1" dirty="0" smtClean="0"/>
              <a:t>	The preparation of such a design </a:t>
            </a:r>
            <a:r>
              <a:rPr lang="en-GB" b="1" dirty="0" smtClean="0">
                <a:solidFill>
                  <a:srgbClr val="FFFF00"/>
                </a:solidFill>
              </a:rPr>
              <a:t>facilitates maximum information </a:t>
            </a:r>
            <a:r>
              <a:rPr lang="en-GB" b="1" dirty="0" smtClean="0"/>
              <a:t>regarding the process research.</a:t>
            </a:r>
          </a:p>
          <a:p>
            <a:pPr>
              <a:buNone/>
            </a:pPr>
            <a:endParaRPr lang="en-GB" b="1" dirty="0" smtClean="0"/>
          </a:p>
          <a:p>
            <a:pPr>
              <a:buNone/>
            </a:pPr>
            <a:r>
              <a:rPr lang="en-GB" b="1" dirty="0" smtClean="0"/>
              <a:t>	The function of research design is to provide for the </a:t>
            </a:r>
            <a:r>
              <a:rPr lang="en-GB" b="1" dirty="0" smtClean="0">
                <a:solidFill>
                  <a:srgbClr val="FFFF00"/>
                </a:solidFill>
              </a:rPr>
              <a:t>collection of relevant evidence with minimal expenditure of effort, time and money.</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t>5. Determining sample design</a:t>
            </a:r>
            <a:endParaRPr lang="en-GB" dirty="0"/>
          </a:p>
        </p:txBody>
      </p:sp>
      <p:sp>
        <p:nvSpPr>
          <p:cNvPr id="3" name="Content Placeholder 2"/>
          <p:cNvSpPr>
            <a:spLocks noGrp="1"/>
          </p:cNvSpPr>
          <p:nvPr>
            <p:ph idx="1"/>
          </p:nvPr>
        </p:nvSpPr>
        <p:spPr/>
        <p:txBody>
          <a:bodyPr>
            <a:normAutofit fontScale="92500" lnSpcReduction="20000"/>
          </a:bodyPr>
          <a:lstStyle/>
          <a:p>
            <a:pPr lvl="0">
              <a:buNone/>
            </a:pPr>
            <a:r>
              <a:rPr lang="en-GB" dirty="0" smtClean="0"/>
              <a:t> </a:t>
            </a:r>
          </a:p>
          <a:p>
            <a:pPr>
              <a:buNone/>
            </a:pPr>
            <a:r>
              <a:rPr lang="en-GB" dirty="0" smtClean="0"/>
              <a:t>	</a:t>
            </a:r>
            <a:r>
              <a:rPr lang="en-GB" b="1" dirty="0" smtClean="0"/>
              <a:t>A sample design is a definite plan determined before any data actually collected for obtaining a sample from a given population.</a:t>
            </a:r>
          </a:p>
          <a:p>
            <a:pPr>
              <a:buNone/>
            </a:pPr>
            <a:endParaRPr lang="en-GB" b="1" dirty="0" smtClean="0"/>
          </a:p>
          <a:p>
            <a:pPr>
              <a:buNone/>
            </a:pPr>
            <a:r>
              <a:rPr lang="en-GB" b="1" dirty="0" smtClean="0"/>
              <a:t>	 If the population is large, we have to decide the sample size on the basis of proportion. </a:t>
            </a:r>
          </a:p>
          <a:p>
            <a:pPr>
              <a:buNone/>
            </a:pPr>
            <a:endParaRPr lang="en-GB" b="1" dirty="0" smtClean="0"/>
          </a:p>
          <a:p>
            <a:pPr>
              <a:buNone/>
            </a:pPr>
            <a:r>
              <a:rPr lang="en-GB" b="1" dirty="0" smtClean="0"/>
              <a:t>	Sample can be either probability samples or non probability samples.</a:t>
            </a:r>
          </a:p>
          <a:p>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t> </a:t>
            </a:r>
            <a:r>
              <a:rPr lang="en-GB" b="1" dirty="0" smtClean="0"/>
              <a:t>5. Determining </a:t>
            </a:r>
            <a:r>
              <a:rPr lang="en-GB" b="1" dirty="0" smtClean="0"/>
              <a:t>sample design.......</a:t>
            </a:r>
            <a:endParaRPr lang="en-GB" dirty="0"/>
          </a:p>
        </p:txBody>
      </p:sp>
      <p:sp>
        <p:nvSpPr>
          <p:cNvPr id="3" name="Content Placeholder 2"/>
          <p:cNvSpPr>
            <a:spLocks noGrp="1"/>
          </p:cNvSpPr>
          <p:nvPr>
            <p:ph idx="1"/>
          </p:nvPr>
        </p:nvSpPr>
        <p:spPr/>
        <p:txBody>
          <a:bodyPr>
            <a:normAutofit fontScale="92500" lnSpcReduction="20000"/>
          </a:bodyPr>
          <a:lstStyle/>
          <a:p>
            <a:r>
              <a:rPr lang="en-GB" sz="2800" b="1" dirty="0" smtClean="0"/>
              <a:t>If the size of population is </a:t>
            </a:r>
            <a:r>
              <a:rPr lang="en-GB" sz="2800" b="1" dirty="0" smtClean="0">
                <a:solidFill>
                  <a:srgbClr val="FFFF00"/>
                </a:solidFill>
              </a:rPr>
              <a:t>known</a:t>
            </a:r>
            <a:r>
              <a:rPr lang="en-GB" sz="2800" b="1" dirty="0" smtClean="0"/>
              <a:t> to the researcher (</a:t>
            </a:r>
            <a:r>
              <a:rPr lang="en-GB" sz="2800" b="1" dirty="0" err="1" smtClean="0"/>
              <a:t>eg</a:t>
            </a:r>
            <a:r>
              <a:rPr lang="en-GB" sz="2800" b="1" dirty="0" smtClean="0"/>
              <a:t>: no: of +2 students) then use </a:t>
            </a:r>
            <a:r>
              <a:rPr lang="en-GB" sz="2800" b="1" dirty="0" smtClean="0">
                <a:solidFill>
                  <a:srgbClr val="FFFF00"/>
                </a:solidFill>
              </a:rPr>
              <a:t>probability sampling</a:t>
            </a:r>
            <a:r>
              <a:rPr lang="en-GB" sz="2800" b="1" dirty="0" smtClean="0"/>
              <a:t>. Probability sample are those based on simple random sampling, stratified sampling, cluster sampling, and systematic sampling.</a:t>
            </a:r>
          </a:p>
          <a:p>
            <a:pPr>
              <a:buNone/>
            </a:pPr>
            <a:endParaRPr lang="en-GB" sz="2800" b="1" dirty="0" smtClean="0"/>
          </a:p>
          <a:p>
            <a:r>
              <a:rPr lang="en-GB" sz="2800" b="1" dirty="0" smtClean="0"/>
              <a:t>If the size of the population is </a:t>
            </a:r>
            <a:r>
              <a:rPr lang="en-GB" sz="2800" b="1" dirty="0" smtClean="0">
                <a:solidFill>
                  <a:srgbClr val="FFFF00"/>
                </a:solidFill>
              </a:rPr>
              <a:t>unknown</a:t>
            </a:r>
            <a:r>
              <a:rPr lang="en-GB" sz="2800" b="1" dirty="0" smtClean="0"/>
              <a:t> then use </a:t>
            </a:r>
            <a:r>
              <a:rPr lang="en-GB" sz="2800" b="1" dirty="0" smtClean="0">
                <a:solidFill>
                  <a:srgbClr val="FFFF00"/>
                </a:solidFill>
              </a:rPr>
              <a:t>non probability sampling</a:t>
            </a:r>
            <a:r>
              <a:rPr lang="en-GB" sz="2800" b="1" dirty="0" smtClean="0"/>
              <a:t>. (</a:t>
            </a:r>
            <a:r>
              <a:rPr lang="en-GB" sz="2800" b="1" dirty="0" err="1" smtClean="0"/>
              <a:t>eg</a:t>
            </a:r>
            <a:r>
              <a:rPr lang="en-GB" sz="2800" b="1" dirty="0" smtClean="0"/>
              <a:t>: drug addicts among +2 students). Non </a:t>
            </a:r>
            <a:r>
              <a:rPr lang="en-GB" b="1" dirty="0" smtClean="0"/>
              <a:t>probability sampling is those based on convenience sampling, judgement sampling, and quota sampling techniques.</a:t>
            </a:r>
            <a:endParaRPr lang="en-GB"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b="1" dirty="0" smtClean="0"/>
              <a:t>6. Collection of data</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dirty="0" smtClean="0"/>
              <a:t>	</a:t>
            </a:r>
            <a:r>
              <a:rPr lang="en-GB" b="1" dirty="0" smtClean="0"/>
              <a:t>Data collection is important part of the research process. </a:t>
            </a:r>
          </a:p>
          <a:p>
            <a:pPr>
              <a:buNone/>
            </a:pPr>
            <a:endParaRPr lang="en-GB" b="1" dirty="0" smtClean="0"/>
          </a:p>
          <a:p>
            <a:pPr>
              <a:buNone/>
            </a:pPr>
            <a:r>
              <a:rPr lang="en-GB" b="1" dirty="0" smtClean="0"/>
              <a:t>	The data can be collected any one or more of the following ways. </a:t>
            </a:r>
          </a:p>
          <a:p>
            <a:pPr>
              <a:buNone/>
            </a:pPr>
            <a:endParaRPr lang="en-GB" b="1" dirty="0" smtClean="0"/>
          </a:p>
          <a:p>
            <a:pPr>
              <a:buNone/>
            </a:pPr>
            <a:r>
              <a:rPr lang="en-GB" b="1" dirty="0" smtClean="0"/>
              <a:t>	</a:t>
            </a:r>
            <a:r>
              <a:rPr lang="en-GB" b="1" dirty="0" smtClean="0">
                <a:solidFill>
                  <a:srgbClr val="FFFF00"/>
                </a:solidFill>
              </a:rPr>
              <a:t>By observation, interviews, questionnaires, checklist etc.</a:t>
            </a:r>
          </a:p>
          <a:p>
            <a:pPr>
              <a:buNone/>
            </a:pPr>
            <a:endParaRPr lang="en-GB" b="1" dirty="0" smtClean="0"/>
          </a:p>
          <a:p>
            <a:pPr>
              <a:buNone/>
            </a:pPr>
            <a:r>
              <a:rPr lang="en-GB" b="1" dirty="0" smtClean="0"/>
              <a:t>	 Researcher should select these methods of collecting data taking into consideration the nature of investigation, objectives scope of inquiry, financial resources, available time and desired degree of accuracy.</a:t>
            </a:r>
          </a:p>
          <a:p>
            <a:pPr>
              <a:buNone/>
            </a:pPr>
            <a:endParaRPr lang="en-GB"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b="1" dirty="0" smtClean="0"/>
              <a:t>7. Execution of the project</a:t>
            </a:r>
            <a:endParaRPr lang="en-GB" dirty="0"/>
          </a:p>
        </p:txBody>
      </p:sp>
      <p:sp>
        <p:nvSpPr>
          <p:cNvPr id="3" name="Content Placeholder 2"/>
          <p:cNvSpPr>
            <a:spLocks noGrp="1"/>
          </p:cNvSpPr>
          <p:nvPr>
            <p:ph idx="1"/>
          </p:nvPr>
        </p:nvSpPr>
        <p:spPr/>
        <p:txBody>
          <a:bodyPr/>
          <a:lstStyle/>
          <a:p>
            <a:pPr>
              <a:buNone/>
            </a:pPr>
            <a:r>
              <a:rPr lang="en-GB" dirty="0" smtClean="0"/>
              <a:t>	</a:t>
            </a:r>
          </a:p>
          <a:p>
            <a:pPr>
              <a:buNone/>
            </a:pPr>
            <a:r>
              <a:rPr lang="en-GB" b="1" dirty="0" smtClean="0"/>
              <a:t>	Execution of the project is very important step in research process.  </a:t>
            </a:r>
          </a:p>
          <a:p>
            <a:pPr>
              <a:buNone/>
            </a:pPr>
            <a:endParaRPr lang="en-GB" b="1" dirty="0" smtClean="0"/>
          </a:p>
          <a:p>
            <a:pPr>
              <a:buNone/>
            </a:pPr>
            <a:r>
              <a:rPr lang="en-GB" b="1" dirty="0" smtClean="0"/>
              <a:t>	Here </a:t>
            </a:r>
            <a:r>
              <a:rPr lang="en-GB" b="1" dirty="0" smtClean="0">
                <a:solidFill>
                  <a:srgbClr val="FFFF00"/>
                </a:solidFill>
              </a:rPr>
              <a:t>implementation of the tool takes place </a:t>
            </a:r>
            <a:r>
              <a:rPr lang="en-GB" b="1" dirty="0" smtClean="0"/>
              <a:t>for collection of data. The researcher should consider the data collected is adequate or dependable.</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66</TotalTime>
  <Words>149</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Foundry</vt:lpstr>
      <vt:lpstr>  Steps in research (Research Process) </vt:lpstr>
      <vt:lpstr>    1. Formulating the research problem</vt:lpstr>
      <vt:lpstr>2. Review of the literature</vt:lpstr>
      <vt:lpstr>3. Development of hypothesis</vt:lpstr>
      <vt:lpstr>4. Preparation of the research design</vt:lpstr>
      <vt:lpstr>5. Determining sample design</vt:lpstr>
      <vt:lpstr> 5. Determining sample design.......</vt:lpstr>
      <vt:lpstr>6. Collection of data</vt:lpstr>
      <vt:lpstr>7. Execution of the project</vt:lpstr>
      <vt:lpstr>8. Analysis of data</vt:lpstr>
      <vt:lpstr>9. Hypothesis testing</vt:lpstr>
      <vt:lpstr>10. Generalisation and interpretation</vt:lpstr>
      <vt:lpstr>11. Preparation of the report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Steps in research (Research Process) </dc:title>
  <dc:creator>admin</dc:creator>
  <cp:lastModifiedBy>acer2</cp:lastModifiedBy>
  <cp:revision>5</cp:revision>
  <dcterms:created xsi:type="dcterms:W3CDTF">2006-08-16T00:00:00Z</dcterms:created>
  <dcterms:modified xsi:type="dcterms:W3CDTF">2018-08-31T09:51:57Z</dcterms:modified>
</cp:coreProperties>
</file>