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73" r:id="rId16"/>
    <p:sldId id="269" r:id="rId17"/>
    <p:sldId id="270" r:id="rId18"/>
    <p:sldId id="271"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4DB5"/>
    <a:srgbClr val="B016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2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9/14/2018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9/14/2018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9/14/2018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9/14/2018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latin typeface="Andalus" pitchFamily="18" charset="-78"/>
                <a:cs typeface="Andalus" pitchFamily="18" charset="-78"/>
              </a:rPr>
              <a:t>Variables</a:t>
            </a:r>
            <a:endParaRPr lang="en-US"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latin typeface="Andalus" pitchFamily="18" charset="-78"/>
                <a:cs typeface="Andalus" pitchFamily="18" charset="-78"/>
              </a:rPr>
              <a:t>Dependent Variable.......</a:t>
            </a:r>
            <a:endParaRPr lang="en-US" dirty="0">
              <a:solidFill>
                <a:srgbClr val="FF0000"/>
              </a:solidFill>
            </a:endParaRPr>
          </a:p>
        </p:txBody>
      </p:sp>
      <p:sp>
        <p:nvSpPr>
          <p:cNvPr id="3" name="Content Placeholder 2"/>
          <p:cNvSpPr>
            <a:spLocks noGrp="1"/>
          </p:cNvSpPr>
          <p:nvPr>
            <p:ph sz="quarter" idx="1"/>
          </p:nvPr>
        </p:nvSpPr>
        <p:spPr/>
        <p:txBody>
          <a:bodyPr/>
          <a:lstStyle/>
          <a:p>
            <a:pPr>
              <a:buNone/>
            </a:pPr>
            <a:r>
              <a:rPr lang="en-GB" dirty="0" smtClean="0"/>
              <a:t>	</a:t>
            </a:r>
          </a:p>
          <a:p>
            <a:pPr>
              <a:buNone/>
            </a:pPr>
            <a:r>
              <a:rPr lang="en-GB" dirty="0" smtClean="0">
                <a:latin typeface="Andalus" pitchFamily="18" charset="-78"/>
                <a:cs typeface="Andalus" pitchFamily="18" charset="-78"/>
              </a:rPr>
              <a:t>	</a:t>
            </a:r>
            <a:r>
              <a:rPr lang="en-GB" dirty="0" smtClean="0">
                <a:solidFill>
                  <a:srgbClr val="00B050"/>
                </a:solidFill>
                <a:latin typeface="Andalus" pitchFamily="18" charset="-78"/>
                <a:cs typeface="Andalus" pitchFamily="18" charset="-78"/>
              </a:rPr>
              <a:t>Dependent Variable is called criterion variable because on the basis of the effectiveness of independent variable/ experimental variable is established or studied. </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Therefore there is a cause effect relationship between independent and dependent variable. </a:t>
            </a:r>
            <a:endParaRPr lang="en-US" dirty="0" smtClean="0">
              <a:latin typeface="Andalus" pitchFamily="18" charset="-78"/>
              <a:cs typeface="Andalus" pitchFamily="18" charset="-78"/>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7030A0"/>
                </a:solidFill>
                <a:latin typeface="Andalus" pitchFamily="18" charset="-78"/>
                <a:cs typeface="Andalus" pitchFamily="18" charset="-78"/>
              </a:rPr>
              <a:t>Confounding Variable</a:t>
            </a:r>
            <a:endParaRPr lang="en-US" dirty="0">
              <a:solidFill>
                <a:srgbClr val="7030A0"/>
              </a:solidFill>
              <a:latin typeface="Andalus" pitchFamily="18" charset="-78"/>
              <a:cs typeface="Andalus" pitchFamily="18" charset="-78"/>
            </a:endParaRPr>
          </a:p>
        </p:txBody>
      </p:sp>
      <p:sp>
        <p:nvSpPr>
          <p:cNvPr id="3" name="Content Placeholder 2"/>
          <p:cNvSpPr>
            <a:spLocks noGrp="1"/>
          </p:cNvSpPr>
          <p:nvPr>
            <p:ph sz="quarter" idx="1"/>
          </p:nvPr>
        </p:nvSpPr>
        <p:spPr/>
        <p:txBody>
          <a:bodyPr/>
          <a:lstStyle/>
          <a:p>
            <a:pPr>
              <a:buNone/>
            </a:pPr>
            <a:endParaRPr lang="en-GB" dirty="0" smtClean="0"/>
          </a:p>
          <a:p>
            <a:pPr>
              <a:buNone/>
            </a:pPr>
            <a:r>
              <a:rPr lang="en-GB" dirty="0" smtClean="0"/>
              <a:t>	</a:t>
            </a:r>
            <a:r>
              <a:rPr lang="en-GB" dirty="0" smtClean="0">
                <a:solidFill>
                  <a:schemeClr val="accent2">
                    <a:lumMod val="75000"/>
                  </a:schemeClr>
                </a:solidFill>
                <a:latin typeface="Andalus" pitchFamily="18" charset="-78"/>
                <a:cs typeface="Andalus" pitchFamily="18" charset="-78"/>
              </a:rPr>
              <a:t>Confounding Variables are those aspects of a study or sample that might influence the dependent variable and whose effect may be confused with the effects of independent variable. </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Researcher cannot easily measure or control confounding variable because their effects cannot be easily separated.</a:t>
            </a:r>
            <a:endParaRPr lang="en-US" dirty="0" smtClean="0">
              <a:latin typeface="Andalus" pitchFamily="18" charset="-78"/>
              <a:cs typeface="Andalus" pitchFamily="18" charset="-78"/>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Andalus" pitchFamily="18" charset="-78"/>
                <a:cs typeface="Andalus" pitchFamily="18" charset="-78"/>
              </a:rPr>
              <a:t>Confounding Variable..........</a:t>
            </a:r>
            <a:endParaRPr lang="en-US" dirty="0">
              <a:solidFill>
                <a:srgbClr val="7030A0"/>
              </a:solidFill>
            </a:endParaRPr>
          </a:p>
        </p:txBody>
      </p:sp>
      <p:sp>
        <p:nvSpPr>
          <p:cNvPr id="3" name="Content Placeholder 2"/>
          <p:cNvSpPr>
            <a:spLocks noGrp="1"/>
          </p:cNvSpPr>
          <p:nvPr>
            <p:ph sz="quarter" idx="1"/>
          </p:nvPr>
        </p:nvSpPr>
        <p:spPr/>
        <p:txBody>
          <a:bodyPr>
            <a:normAutofit/>
          </a:bodyPr>
          <a:lstStyle/>
          <a:p>
            <a:pPr>
              <a:buNone/>
            </a:pPr>
            <a:r>
              <a:rPr lang="en-GB" b="1" dirty="0" smtClean="0"/>
              <a:t>	There are two types of confounding variables: </a:t>
            </a:r>
          </a:p>
          <a:p>
            <a:pPr>
              <a:buNone/>
            </a:pPr>
            <a:endParaRPr lang="en-GB" b="1" dirty="0" smtClean="0"/>
          </a:p>
          <a:p>
            <a:pPr marL="514350" indent="-514350" algn="ctr">
              <a:buAutoNum type="arabicPeriod"/>
            </a:pPr>
            <a:r>
              <a:rPr lang="en-GB" b="1" dirty="0" smtClean="0">
                <a:solidFill>
                  <a:srgbClr val="00B0F0"/>
                </a:solidFill>
              </a:rPr>
              <a:t>intervening variable  </a:t>
            </a:r>
          </a:p>
          <a:p>
            <a:pPr marL="514350" indent="-514350">
              <a:buAutoNum type="arabicPeriod"/>
            </a:pPr>
            <a:endParaRPr lang="en-GB" b="1" dirty="0" smtClean="0">
              <a:solidFill>
                <a:srgbClr val="00B0F0"/>
              </a:solidFill>
            </a:endParaRPr>
          </a:p>
          <a:p>
            <a:pPr marL="514350" indent="-514350" algn="ctr">
              <a:buAutoNum type="arabicPeriod"/>
            </a:pPr>
            <a:r>
              <a:rPr lang="en-GB" b="1" dirty="0" smtClean="0">
                <a:solidFill>
                  <a:srgbClr val="00B0F0"/>
                </a:solidFill>
              </a:rPr>
              <a:t>extraneous variable.</a:t>
            </a:r>
            <a:endParaRPr lang="en-US" dirty="0" smtClean="0">
              <a:solidFill>
                <a:srgbClr val="00B0F0"/>
              </a:solidFill>
            </a:endParaRPr>
          </a:p>
          <a:p>
            <a:endParaRPr lang="en-US" dirty="0">
              <a:solidFill>
                <a:srgbClr val="00B0F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B0F0"/>
                </a:solidFill>
                <a:latin typeface="Andalus" pitchFamily="18" charset="-78"/>
                <a:cs typeface="Andalus" pitchFamily="18" charset="-78"/>
              </a:rPr>
              <a:t>Intervening Variable </a:t>
            </a:r>
            <a:endParaRPr lang="en-US" dirty="0">
              <a:solidFill>
                <a:srgbClr val="00B0F0"/>
              </a:solidFill>
              <a:latin typeface="Andalus" pitchFamily="18" charset="-78"/>
              <a:cs typeface="Andalus" pitchFamily="18" charset="-78"/>
            </a:endParaRPr>
          </a:p>
        </p:txBody>
      </p:sp>
      <p:sp>
        <p:nvSpPr>
          <p:cNvPr id="3" name="Content Placeholder 2"/>
          <p:cNvSpPr>
            <a:spLocks noGrp="1"/>
          </p:cNvSpPr>
          <p:nvPr>
            <p:ph sz="quarter" idx="1"/>
          </p:nvPr>
        </p:nvSpPr>
        <p:spPr/>
        <p:txBody>
          <a:bodyPr>
            <a:normAutofit fontScale="92500" lnSpcReduction="10000"/>
          </a:bodyPr>
          <a:lstStyle/>
          <a:p>
            <a:endParaRPr lang="en-GB" dirty="0" smtClean="0"/>
          </a:p>
          <a:p>
            <a:pPr>
              <a:buNone/>
            </a:pPr>
            <a:r>
              <a:rPr lang="en-GB" dirty="0" smtClean="0"/>
              <a:t>	</a:t>
            </a:r>
            <a:r>
              <a:rPr lang="en-GB" dirty="0" smtClean="0">
                <a:solidFill>
                  <a:schemeClr val="accent2">
                    <a:lumMod val="75000"/>
                  </a:schemeClr>
                </a:solidFill>
                <a:latin typeface="Andalus" pitchFamily="18" charset="-78"/>
                <a:cs typeface="Andalus" pitchFamily="18" charset="-78"/>
              </a:rPr>
              <a:t>These variables comes in between independent and dependent variable and they intervene the effect of independent variable, i.e., between cause and effect</a:t>
            </a:r>
            <a:r>
              <a:rPr lang="en-GB" dirty="0" smtClean="0">
                <a:latin typeface="Andalus" pitchFamily="18" charset="-78"/>
                <a:cs typeface="Andalus" pitchFamily="18" charset="-78"/>
              </a:rPr>
              <a:t>. </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These variables cannot be controlled or measured directly.</a:t>
            </a:r>
            <a:endParaRPr lang="en-US" dirty="0" smtClean="0">
              <a:latin typeface="Andalus" pitchFamily="18" charset="-78"/>
              <a:cs typeface="Andalus" pitchFamily="18" charset="-78"/>
            </a:endParaRP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r>
              <a:rPr lang="en-GB" dirty="0" err="1" smtClean="0">
                <a:solidFill>
                  <a:srgbClr val="00B050"/>
                </a:solidFill>
                <a:latin typeface="Andalus" pitchFamily="18" charset="-78"/>
                <a:cs typeface="Andalus" pitchFamily="18" charset="-78"/>
              </a:rPr>
              <a:t>Eg</a:t>
            </a:r>
            <a:r>
              <a:rPr lang="en-GB" dirty="0" smtClean="0">
                <a:solidFill>
                  <a:srgbClr val="00B050"/>
                </a:solidFill>
                <a:latin typeface="Andalus" pitchFamily="18" charset="-78"/>
                <a:cs typeface="Andalus" pitchFamily="18" charset="-78"/>
              </a:rPr>
              <a:t>: motivation, tiredness, boredom etc.</a:t>
            </a:r>
          </a:p>
          <a:p>
            <a:pPr>
              <a:buNone/>
            </a:pPr>
            <a:endParaRPr lang="en-GB" dirty="0" smtClean="0">
              <a:latin typeface="Andalus" pitchFamily="18" charset="-78"/>
              <a:cs typeface="Andalus" pitchFamily="18" charset="-78"/>
            </a:endParaRPr>
          </a:p>
          <a:p>
            <a:pPr>
              <a:buNone/>
            </a:pPr>
            <a:r>
              <a:rPr lang="en-GB" dirty="0" smtClean="0"/>
              <a:t>	</a:t>
            </a:r>
            <a:r>
              <a:rPr lang="en-GB" dirty="0" smtClean="0">
                <a:latin typeface="Andalus" pitchFamily="18" charset="-78"/>
                <a:cs typeface="Andalus" pitchFamily="18" charset="-78"/>
              </a:rPr>
              <a:t>We cannot measure directly how much they affect the dependent variable.</a:t>
            </a:r>
            <a:endParaRPr lang="en-US" dirty="0" smtClean="0">
              <a:latin typeface="Andalus" pitchFamily="18" charset="-78"/>
              <a:cs typeface="Andalus" pitchFamily="18" charset="-78"/>
            </a:endParaRPr>
          </a:p>
          <a:p>
            <a:pPr>
              <a:buNone/>
            </a:pPr>
            <a:endParaRPr lang="en-GB" dirty="0" smtClean="0">
              <a:latin typeface="Andalus" pitchFamily="18" charset="-78"/>
              <a:cs typeface="Andalus" pitchFamily="18" charset="-78"/>
            </a:endParaRPr>
          </a:p>
          <a:p>
            <a:pPr>
              <a:buNone/>
            </a:pPr>
            <a:endParaRPr lang="en-US" dirty="0" smtClean="0">
              <a:latin typeface="Andalus" pitchFamily="18" charset="-78"/>
              <a:cs typeface="Andalus" pitchFamily="18" charset="-78"/>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00B0F0"/>
                </a:solidFill>
                <a:latin typeface="Andalus" pitchFamily="18" charset="-78"/>
                <a:cs typeface="Andalus" pitchFamily="18" charset="-78"/>
              </a:rPr>
              <a:t>There are two types of intervening variable</a:t>
            </a:r>
            <a:endParaRPr lang="en-US" dirty="0">
              <a:solidFill>
                <a:srgbClr val="00B0F0"/>
              </a:solidFill>
              <a:latin typeface="Andalus" pitchFamily="18" charset="-78"/>
              <a:cs typeface="Andalus" pitchFamily="18" charset="-78"/>
            </a:endParaRPr>
          </a:p>
        </p:txBody>
      </p:sp>
      <p:sp>
        <p:nvSpPr>
          <p:cNvPr id="3" name="Content Placeholder 2"/>
          <p:cNvSpPr>
            <a:spLocks noGrp="1"/>
          </p:cNvSpPr>
          <p:nvPr>
            <p:ph sz="quarter" idx="1"/>
          </p:nvPr>
        </p:nvSpPr>
        <p:spPr/>
        <p:txBody>
          <a:bodyPr>
            <a:normAutofit/>
          </a:bodyPr>
          <a:lstStyle/>
          <a:p>
            <a:pPr marL="514350" lvl="0" indent="-514350">
              <a:buAutoNum type="arabicPeriod"/>
            </a:pPr>
            <a:r>
              <a:rPr lang="en-GB" dirty="0" smtClean="0">
                <a:solidFill>
                  <a:srgbClr val="7030A0"/>
                </a:solidFill>
              </a:rPr>
              <a:t>Mediator variable:</a:t>
            </a:r>
          </a:p>
          <a:p>
            <a:pPr marL="514350" lvl="0" indent="-514350">
              <a:buAutoNum type="arabicPeriod"/>
            </a:pPr>
            <a:endParaRPr lang="en-GB" dirty="0" smtClean="0"/>
          </a:p>
          <a:p>
            <a:pPr marL="514350" lvl="0" indent="-514350">
              <a:buNone/>
            </a:pPr>
            <a:r>
              <a:rPr lang="en-GB" dirty="0" smtClean="0"/>
              <a:t>	variables which tend to influence independent variable which intern influence dependent variable.</a:t>
            </a:r>
          </a:p>
          <a:p>
            <a:pPr marL="514350" lvl="0" indent="-514350">
              <a:buNone/>
            </a:pPr>
            <a:endParaRPr lang="en-GB" dirty="0" smtClean="0"/>
          </a:p>
          <a:p>
            <a:pPr marL="514350" lvl="0" indent="-514350">
              <a:buNone/>
            </a:pPr>
            <a:endParaRPr lang="en-US" dirty="0" smtClean="0"/>
          </a:p>
          <a:p>
            <a:pPr>
              <a:buNone/>
            </a:pPr>
            <a:r>
              <a:rPr lang="en-GB" dirty="0" smtClean="0"/>
              <a:t>Job satisfaction        interest in job         </a:t>
            </a:r>
            <a:r>
              <a:rPr lang="en-GB" dirty="0" err="1" smtClean="0"/>
              <a:t>Job</a:t>
            </a:r>
            <a:r>
              <a:rPr lang="en-GB" dirty="0" smtClean="0"/>
              <a:t> satisfaction</a:t>
            </a:r>
          </a:p>
          <a:p>
            <a:pPr>
              <a:buNone/>
            </a:pPr>
            <a:endParaRPr lang="en-US" dirty="0" smtClean="0"/>
          </a:p>
        </p:txBody>
      </p:sp>
      <p:sp>
        <p:nvSpPr>
          <p:cNvPr id="4" name="Right Arrow 3"/>
          <p:cNvSpPr/>
          <p:nvPr/>
        </p:nvSpPr>
        <p:spPr>
          <a:xfrm>
            <a:off x="2819400" y="4648200"/>
            <a:ext cx="533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5638800" y="4572000"/>
            <a:ext cx="533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latin typeface="Andalus" pitchFamily="18" charset="-78"/>
                <a:cs typeface="Andalus" pitchFamily="18" charset="-78"/>
              </a:rPr>
              <a:t>There are two types of intervening variable........</a:t>
            </a:r>
            <a:endParaRPr lang="en-US" dirty="0">
              <a:solidFill>
                <a:srgbClr val="00B0F0"/>
              </a:solidFill>
            </a:endParaRPr>
          </a:p>
        </p:txBody>
      </p:sp>
      <p:sp>
        <p:nvSpPr>
          <p:cNvPr id="3" name="Content Placeholder 2"/>
          <p:cNvSpPr>
            <a:spLocks noGrp="1"/>
          </p:cNvSpPr>
          <p:nvPr>
            <p:ph sz="quarter" idx="1"/>
          </p:nvPr>
        </p:nvSpPr>
        <p:spPr/>
        <p:txBody>
          <a:bodyPr/>
          <a:lstStyle/>
          <a:p>
            <a:pPr lvl="0">
              <a:buNone/>
            </a:pPr>
            <a:r>
              <a:rPr lang="en-GB" dirty="0" smtClean="0"/>
              <a:t>2. </a:t>
            </a:r>
            <a:r>
              <a:rPr lang="en-GB" dirty="0" smtClean="0">
                <a:solidFill>
                  <a:srgbClr val="7030A0"/>
                </a:solidFill>
              </a:rPr>
              <a:t>Moderator variable:</a:t>
            </a:r>
          </a:p>
          <a:p>
            <a:pPr lvl="0">
              <a:buNone/>
            </a:pPr>
            <a:r>
              <a:rPr lang="en-GB" dirty="0" smtClean="0"/>
              <a:t> </a:t>
            </a:r>
          </a:p>
          <a:p>
            <a:pPr lvl="0">
              <a:buNone/>
            </a:pPr>
            <a:r>
              <a:rPr lang="en-GB" dirty="0" smtClean="0"/>
              <a:t>	which tend to have a direct relationship with one part of the sample.</a:t>
            </a:r>
            <a:endParaRPr lang="en-US" dirty="0" smtClean="0"/>
          </a:p>
          <a:p>
            <a:pPr>
              <a:buNone/>
            </a:pPr>
            <a:r>
              <a:rPr lang="en-GB" dirty="0" smtClean="0"/>
              <a:t> </a:t>
            </a:r>
            <a:endParaRPr lang="en-US" dirty="0" smtClean="0"/>
          </a:p>
          <a:p>
            <a:pPr>
              <a:buNone/>
            </a:pPr>
            <a:r>
              <a:rPr lang="en-GB" dirty="0" smtClean="0"/>
              <a:t> </a:t>
            </a:r>
            <a:endParaRPr lang="en-US" dirty="0" smtClean="0"/>
          </a:p>
          <a:p>
            <a:pPr>
              <a:buNone/>
            </a:pPr>
            <a:r>
              <a:rPr lang="en-GB" dirty="0" smtClean="0"/>
              <a:t>Nature of job	   			</a:t>
            </a:r>
            <a:r>
              <a:rPr lang="en-GB" dirty="0" err="1" smtClean="0"/>
              <a:t>Job</a:t>
            </a:r>
            <a:r>
              <a:rPr lang="en-GB" dirty="0" smtClean="0"/>
              <a:t> satisfaction </a:t>
            </a:r>
            <a:endParaRPr lang="en-US" dirty="0" smtClean="0"/>
          </a:p>
          <a:p>
            <a:pPr>
              <a:buNone/>
            </a:pPr>
            <a:r>
              <a:rPr lang="en-GB" dirty="0" smtClean="0"/>
              <a:t>                                  </a:t>
            </a:r>
          </a:p>
          <a:p>
            <a:pPr>
              <a:buNone/>
            </a:pPr>
            <a:r>
              <a:rPr lang="en-GB" dirty="0" smtClean="0"/>
              <a:t>				     Gender</a:t>
            </a:r>
            <a:endParaRPr lang="en-US" dirty="0" smtClean="0"/>
          </a:p>
          <a:p>
            <a:endParaRPr lang="en-US" dirty="0"/>
          </a:p>
        </p:txBody>
      </p:sp>
      <p:sp>
        <p:nvSpPr>
          <p:cNvPr id="4" name="Right Arrow 3"/>
          <p:cNvSpPr/>
          <p:nvPr/>
        </p:nvSpPr>
        <p:spPr>
          <a:xfrm>
            <a:off x="2819400" y="4648200"/>
            <a:ext cx="2438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 Arrow 4"/>
          <p:cNvSpPr/>
          <p:nvPr/>
        </p:nvSpPr>
        <p:spPr>
          <a:xfrm>
            <a:off x="3886200" y="4876800"/>
            <a:ext cx="3048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B0F0"/>
                </a:solidFill>
                <a:latin typeface="Andalus" pitchFamily="18" charset="-78"/>
                <a:cs typeface="Andalus" pitchFamily="18" charset="-78"/>
              </a:rPr>
              <a:t>Extraneous variable</a:t>
            </a:r>
            <a:endParaRPr lang="en-US" dirty="0">
              <a:solidFill>
                <a:srgbClr val="00B0F0"/>
              </a:solidFill>
              <a:latin typeface="Andalus" pitchFamily="18" charset="-78"/>
              <a:cs typeface="Andalus" pitchFamily="18" charset="-78"/>
            </a:endParaRPr>
          </a:p>
        </p:txBody>
      </p:sp>
      <p:sp>
        <p:nvSpPr>
          <p:cNvPr id="3" name="Content Placeholder 2"/>
          <p:cNvSpPr>
            <a:spLocks noGrp="1"/>
          </p:cNvSpPr>
          <p:nvPr>
            <p:ph sz="quarter" idx="1"/>
          </p:nvPr>
        </p:nvSpPr>
        <p:spPr/>
        <p:txBody>
          <a:bodyPr>
            <a:normAutofit fontScale="92500" lnSpcReduction="20000"/>
          </a:bodyPr>
          <a:lstStyle/>
          <a:p>
            <a:pPr>
              <a:buNone/>
            </a:pPr>
            <a:r>
              <a:rPr lang="en-GB" dirty="0" smtClean="0"/>
              <a:t>	</a:t>
            </a:r>
            <a:r>
              <a:rPr lang="en-GB" dirty="0" smtClean="0">
                <a:solidFill>
                  <a:srgbClr val="00B050"/>
                </a:solidFill>
                <a:latin typeface="Andalus" pitchFamily="18" charset="-78"/>
                <a:cs typeface="Andalus" pitchFamily="18" charset="-78"/>
              </a:rPr>
              <a:t>Extraneous variables are those uncontrolled variables that may have a significant influence upon the result of the study. </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Extraneous variables can be defined as any variable other than the independent variable that could cause a change in the dependent variable.</a:t>
            </a:r>
          </a:p>
          <a:p>
            <a:pPr>
              <a:buNone/>
            </a:pPr>
            <a:endParaRPr lang="en-US"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r>
              <a:rPr lang="en-GB" dirty="0" err="1" smtClean="0">
                <a:solidFill>
                  <a:srgbClr val="E94DB5"/>
                </a:solidFill>
                <a:latin typeface="Andalus" pitchFamily="18" charset="-78"/>
                <a:cs typeface="Andalus" pitchFamily="18" charset="-78"/>
              </a:rPr>
              <a:t>Eg</a:t>
            </a:r>
            <a:r>
              <a:rPr lang="en-GB" dirty="0" smtClean="0">
                <a:solidFill>
                  <a:srgbClr val="E94DB5"/>
                </a:solidFill>
                <a:latin typeface="Andalus" pitchFamily="18" charset="-78"/>
                <a:cs typeface="Andalus" pitchFamily="18" charset="-78"/>
              </a:rPr>
              <a:t>: family history, education of parents etc.</a:t>
            </a:r>
          </a:p>
          <a:p>
            <a:pPr>
              <a:buNone/>
            </a:pPr>
            <a:endParaRPr lang="en-US" dirty="0" smtClean="0">
              <a:latin typeface="Andalus" pitchFamily="18" charset="-78"/>
              <a:cs typeface="Andalus" pitchFamily="18" charset="-78"/>
            </a:endParaRPr>
          </a:p>
          <a:p>
            <a:pPr>
              <a:buNone/>
            </a:pPr>
            <a:r>
              <a:rPr lang="en-GB" dirty="0" smtClean="0">
                <a:solidFill>
                  <a:schemeClr val="accent1">
                    <a:lumMod val="50000"/>
                  </a:schemeClr>
                </a:solidFill>
                <a:latin typeface="Andalus" pitchFamily="18" charset="-78"/>
                <a:cs typeface="Andalus" pitchFamily="18" charset="-78"/>
              </a:rPr>
              <a:t>	Extraneous variable are dangerous and will affect the validity of the study. It is impossible to eliminate all extraneous variables. But a sound experimental design helps the researcher to neutralise their influence.</a:t>
            </a:r>
            <a:endParaRPr lang="en-US" dirty="0" smtClean="0">
              <a:solidFill>
                <a:schemeClr val="accent1">
                  <a:lumMod val="50000"/>
                </a:schemeClr>
              </a:solidFill>
              <a:latin typeface="Andalus" pitchFamily="18" charset="-78"/>
              <a:cs typeface="Andalus" pitchFamily="18" charset="-78"/>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Andalus" pitchFamily="18" charset="-78"/>
                <a:cs typeface="Andalus" pitchFamily="18" charset="-78"/>
              </a:rPr>
              <a:t>Methods of controlling extraneous variables</a:t>
            </a:r>
            <a:endParaRPr lang="en-US" dirty="0">
              <a:latin typeface="Andalus" pitchFamily="18" charset="-78"/>
              <a:cs typeface="Andalus" pitchFamily="18" charset="-78"/>
            </a:endParaRPr>
          </a:p>
        </p:txBody>
      </p:sp>
      <p:sp>
        <p:nvSpPr>
          <p:cNvPr id="3" name="Content Placeholder 2"/>
          <p:cNvSpPr>
            <a:spLocks noGrp="1"/>
          </p:cNvSpPr>
          <p:nvPr>
            <p:ph sz="quarter" idx="1"/>
          </p:nvPr>
        </p:nvSpPr>
        <p:spPr/>
        <p:txBody>
          <a:bodyPr>
            <a:normAutofit lnSpcReduction="10000"/>
          </a:bodyPr>
          <a:lstStyle/>
          <a:p>
            <a:r>
              <a:rPr lang="en-GB" b="1" dirty="0" smtClean="0">
                <a:solidFill>
                  <a:srgbClr val="C00000"/>
                </a:solidFill>
                <a:latin typeface="Andalus" pitchFamily="18" charset="-78"/>
                <a:cs typeface="Andalus" pitchFamily="18" charset="-78"/>
              </a:rPr>
              <a:t>Removing the variable: </a:t>
            </a:r>
            <a:r>
              <a:rPr lang="en-GB" dirty="0" smtClean="0">
                <a:latin typeface="Andalus" pitchFamily="18" charset="-78"/>
                <a:cs typeface="Andalus" pitchFamily="18" charset="-78"/>
              </a:rPr>
              <a:t>Some variables between the subjects may be eliminated by selecting cases with uniform characteristics. </a:t>
            </a:r>
          </a:p>
          <a:p>
            <a:pPr>
              <a:buNone/>
            </a:pPr>
            <a:r>
              <a:rPr lang="en-GB" dirty="0" smtClean="0">
                <a:latin typeface="Andalus" pitchFamily="18" charset="-78"/>
                <a:cs typeface="Andalus" pitchFamily="18" charset="-78"/>
              </a:rPr>
              <a:t>	</a:t>
            </a:r>
            <a:r>
              <a:rPr lang="en-GB" dirty="0" err="1" smtClean="0">
                <a:latin typeface="Andalus" pitchFamily="18" charset="-78"/>
                <a:cs typeface="Andalus" pitchFamily="18" charset="-78"/>
              </a:rPr>
              <a:t>Eg</a:t>
            </a:r>
            <a:r>
              <a:rPr lang="en-GB" dirty="0" smtClean="0">
                <a:latin typeface="Andalus" pitchFamily="18" charset="-78"/>
                <a:cs typeface="Andalus" pitchFamily="18" charset="-78"/>
              </a:rPr>
              <a:t>: using only female subjects, removes sex as a variable but there by reduces the generalisation from the study to only females.</a:t>
            </a:r>
          </a:p>
          <a:p>
            <a:pPr>
              <a:buNone/>
            </a:pPr>
            <a:endParaRPr lang="en-US" dirty="0" smtClean="0">
              <a:latin typeface="Andalus" pitchFamily="18" charset="-78"/>
              <a:cs typeface="Andalus" pitchFamily="18" charset="-78"/>
            </a:endParaRPr>
          </a:p>
          <a:p>
            <a:r>
              <a:rPr lang="en-GB" b="1" dirty="0" smtClean="0">
                <a:solidFill>
                  <a:srgbClr val="C00000"/>
                </a:solidFill>
                <a:latin typeface="Andalus" pitchFamily="18" charset="-78"/>
                <a:cs typeface="Andalus" pitchFamily="18" charset="-78"/>
              </a:rPr>
              <a:t>Matching cases:</a:t>
            </a:r>
            <a:r>
              <a:rPr lang="en-GB" dirty="0" smtClean="0">
                <a:solidFill>
                  <a:srgbClr val="C00000"/>
                </a:solidFill>
                <a:latin typeface="Andalus" pitchFamily="18" charset="-78"/>
                <a:cs typeface="Andalus" pitchFamily="18" charset="-78"/>
              </a:rPr>
              <a:t> </a:t>
            </a:r>
            <a:r>
              <a:rPr lang="en-GB" dirty="0" smtClean="0">
                <a:latin typeface="Andalus" pitchFamily="18" charset="-78"/>
                <a:cs typeface="Andalus" pitchFamily="18" charset="-78"/>
              </a:rPr>
              <a:t>This involves selecting pairs or set of individuals with identical and nearby identical characteristics and assigning one of them to experimental group and other to the control group.</a:t>
            </a:r>
            <a:endParaRPr lang="en-US"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Andalus" pitchFamily="18" charset="-78"/>
                <a:cs typeface="Andalus" pitchFamily="18" charset="-78"/>
              </a:rPr>
              <a:t>Methods of controlling extraneous variables.......</a:t>
            </a:r>
            <a:endParaRPr lang="en-US" dirty="0"/>
          </a:p>
        </p:txBody>
      </p:sp>
      <p:sp>
        <p:nvSpPr>
          <p:cNvPr id="3" name="Content Placeholder 2"/>
          <p:cNvSpPr>
            <a:spLocks noGrp="1"/>
          </p:cNvSpPr>
          <p:nvPr>
            <p:ph sz="quarter" idx="1"/>
          </p:nvPr>
        </p:nvSpPr>
        <p:spPr/>
        <p:txBody>
          <a:bodyPr>
            <a:normAutofit/>
          </a:bodyPr>
          <a:lstStyle/>
          <a:p>
            <a:r>
              <a:rPr lang="en-GB" b="1" dirty="0" smtClean="0">
                <a:solidFill>
                  <a:srgbClr val="C00000"/>
                </a:solidFill>
                <a:latin typeface="Andalus" pitchFamily="18" charset="-78"/>
                <a:cs typeface="Andalus" pitchFamily="18" charset="-78"/>
              </a:rPr>
              <a:t>Analysis of covariance:</a:t>
            </a:r>
            <a:r>
              <a:rPr lang="en-GB" dirty="0" smtClean="0">
                <a:latin typeface="Andalus" pitchFamily="18" charset="-78"/>
                <a:cs typeface="Andalus" pitchFamily="18" charset="-78"/>
              </a:rPr>
              <a:t> Statistical method of controlling or eliminating the extraneous or unwanted variable. This method is more precise than other methods.</a:t>
            </a:r>
          </a:p>
          <a:p>
            <a:endParaRPr lang="en-US" dirty="0" smtClean="0">
              <a:latin typeface="Andalus" pitchFamily="18" charset="-78"/>
              <a:cs typeface="Andalus" pitchFamily="18" charset="-78"/>
            </a:endParaRPr>
          </a:p>
          <a:p>
            <a:r>
              <a:rPr lang="en-GB" b="1" dirty="0" smtClean="0">
                <a:solidFill>
                  <a:srgbClr val="C00000"/>
                </a:solidFill>
                <a:latin typeface="Andalus" pitchFamily="18" charset="-78"/>
                <a:cs typeface="Andalus" pitchFamily="18" charset="-78"/>
              </a:rPr>
              <a:t>Randomisation:</a:t>
            </a:r>
            <a:r>
              <a:rPr lang="en-GB" dirty="0" smtClean="0">
                <a:latin typeface="Andalus" pitchFamily="18" charset="-78"/>
                <a:cs typeface="Andalus" pitchFamily="18" charset="-78"/>
              </a:rPr>
              <a:t> Based on the theory of probability it involves pure chance of selection and assignment of subjects to experimental and control group. This is the most effective method of eliminating systematic bias and minimizing the effect of extraneous variables.</a:t>
            </a:r>
            <a:endParaRPr lang="en-US" dirty="0" smtClean="0">
              <a:latin typeface="Andalus" pitchFamily="18" charset="-78"/>
              <a:cs typeface="Andalus" pitchFamily="18" charset="-78"/>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Andalus" pitchFamily="18" charset="-78"/>
                <a:cs typeface="Andalus" pitchFamily="18" charset="-78"/>
              </a:rPr>
              <a:t>Methods of controlling extraneous variables.......</a:t>
            </a:r>
            <a:endParaRPr lang="en-US" dirty="0"/>
          </a:p>
        </p:txBody>
      </p:sp>
      <p:sp>
        <p:nvSpPr>
          <p:cNvPr id="3" name="Content Placeholder 2"/>
          <p:cNvSpPr>
            <a:spLocks noGrp="1"/>
          </p:cNvSpPr>
          <p:nvPr>
            <p:ph sz="quarter" idx="1"/>
          </p:nvPr>
        </p:nvSpPr>
        <p:spPr/>
        <p:txBody>
          <a:bodyPr/>
          <a:lstStyle/>
          <a:p>
            <a:endParaRPr lang="en-GB" b="1" dirty="0" smtClean="0">
              <a:latin typeface="Andalus" pitchFamily="18" charset="-78"/>
              <a:cs typeface="Andalus" pitchFamily="18" charset="-78"/>
            </a:endParaRPr>
          </a:p>
          <a:p>
            <a:r>
              <a:rPr lang="en-GB" b="1" dirty="0" smtClean="0">
                <a:solidFill>
                  <a:srgbClr val="C00000"/>
                </a:solidFill>
                <a:latin typeface="Andalus" pitchFamily="18" charset="-78"/>
                <a:cs typeface="Andalus" pitchFamily="18" charset="-78"/>
              </a:rPr>
              <a:t>Balancing cases:</a:t>
            </a:r>
            <a:r>
              <a:rPr lang="en-GB" dirty="0" smtClean="0">
                <a:solidFill>
                  <a:srgbClr val="C00000"/>
                </a:solidFill>
                <a:latin typeface="Andalus" pitchFamily="18" charset="-78"/>
                <a:cs typeface="Andalus" pitchFamily="18" charset="-78"/>
              </a:rPr>
              <a:t> </a:t>
            </a:r>
            <a:r>
              <a:rPr lang="en-GB" dirty="0" smtClean="0">
                <a:latin typeface="Andalus" pitchFamily="18" charset="-78"/>
                <a:cs typeface="Andalus" pitchFamily="18" charset="-78"/>
              </a:rPr>
              <a:t>Assigning subjects to experimental and control group in such a way that their means and variance are nearby equal to one another. Here the researcher has to decide how much departure from equality can be tolerated without loss of satisfactory control.</a:t>
            </a:r>
            <a:endParaRPr lang="en-US" dirty="0" smtClean="0">
              <a:latin typeface="Andalus" pitchFamily="18" charset="-78"/>
              <a:cs typeface="Andalus" pitchFamily="18" charset="-78"/>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FF0000"/>
                </a:solidFill>
                <a:latin typeface="Andalus" pitchFamily="18" charset="-78"/>
                <a:cs typeface="Andalus" pitchFamily="18" charset="-78"/>
              </a:rPr>
              <a:t>Variables</a:t>
            </a:r>
            <a:endParaRPr lang="en-US" dirty="0">
              <a:solidFill>
                <a:srgbClr val="FF0000"/>
              </a:solidFill>
              <a:latin typeface="Andalus" pitchFamily="18" charset="-78"/>
              <a:cs typeface="Andalus" pitchFamily="18" charset="-78"/>
            </a:endParaRPr>
          </a:p>
        </p:txBody>
      </p:sp>
      <p:sp>
        <p:nvSpPr>
          <p:cNvPr id="3" name="Content Placeholder 2"/>
          <p:cNvSpPr>
            <a:spLocks noGrp="1"/>
          </p:cNvSpPr>
          <p:nvPr>
            <p:ph sz="quarter" idx="1"/>
          </p:nvPr>
        </p:nvSpPr>
        <p:spPr>
          <a:xfrm>
            <a:off x="457200" y="990600"/>
            <a:ext cx="8229600" cy="5638800"/>
          </a:xfrm>
        </p:spPr>
        <p:txBody>
          <a:bodyPr>
            <a:normAutofit/>
          </a:bodyPr>
          <a:lstStyle/>
          <a:p>
            <a:endParaRPr lang="en-GB" dirty="0" smtClean="0"/>
          </a:p>
          <a:p>
            <a:endParaRPr lang="en-GB" dirty="0" smtClean="0"/>
          </a:p>
          <a:p>
            <a:r>
              <a:rPr lang="en-GB" dirty="0" smtClean="0">
                <a:solidFill>
                  <a:srgbClr val="E94DB5"/>
                </a:solidFill>
                <a:latin typeface="Andalus" pitchFamily="18" charset="-78"/>
                <a:cs typeface="Andalus" pitchFamily="18" charset="-78"/>
              </a:rPr>
              <a:t>Variables are those attributes of objects, events, things and beings which can be measured.</a:t>
            </a:r>
          </a:p>
          <a:p>
            <a:endParaRPr lang="en-GB" dirty="0" smtClean="0">
              <a:latin typeface="Andalus" pitchFamily="18" charset="-78"/>
              <a:cs typeface="Andalus" pitchFamily="18" charset="-78"/>
            </a:endParaRPr>
          </a:p>
          <a:p>
            <a:r>
              <a:rPr lang="en-GB" dirty="0" smtClean="0">
                <a:latin typeface="Andalus" pitchFamily="18" charset="-78"/>
                <a:cs typeface="Andalus" pitchFamily="18" charset="-78"/>
              </a:rPr>
              <a:t> </a:t>
            </a:r>
            <a:r>
              <a:rPr lang="en-GB" dirty="0" smtClean="0">
                <a:solidFill>
                  <a:srgbClr val="0070C0"/>
                </a:solidFill>
                <a:latin typeface="Andalus" pitchFamily="18" charset="-78"/>
                <a:cs typeface="Andalus" pitchFamily="18" charset="-78"/>
              </a:rPr>
              <a:t>Variables are conditions or characteristics that the experimenter manipulates, control or observes.</a:t>
            </a:r>
          </a:p>
          <a:p>
            <a:endParaRPr lang="en-GB" dirty="0" smtClean="0">
              <a:latin typeface="Andalus" pitchFamily="18" charset="-78"/>
              <a:cs typeface="Andalus" pitchFamily="18" charset="-78"/>
            </a:endParaRPr>
          </a:p>
          <a:p>
            <a:r>
              <a:rPr lang="en-GB" dirty="0" smtClean="0">
                <a:latin typeface="Andalus" pitchFamily="18" charset="-78"/>
                <a:cs typeface="Andalus" pitchFamily="18" charset="-78"/>
              </a:rPr>
              <a:t> </a:t>
            </a:r>
            <a:r>
              <a:rPr lang="en-GB" dirty="0" smtClean="0">
                <a:solidFill>
                  <a:srgbClr val="00B050"/>
                </a:solidFill>
                <a:latin typeface="Andalus" pitchFamily="18" charset="-78"/>
                <a:cs typeface="Andalus" pitchFamily="18" charset="-78"/>
              </a:rPr>
              <a:t>They can take different quantitative values. </a:t>
            </a:r>
          </a:p>
          <a:p>
            <a:endParaRPr lang="en-GB"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ndalus" pitchFamily="18" charset="-78"/>
                <a:cs typeface="Andalus" pitchFamily="18" charset="-78"/>
              </a:rPr>
              <a:t>Variables…..</a:t>
            </a:r>
            <a:endParaRPr lang="en-US" dirty="0"/>
          </a:p>
        </p:txBody>
      </p:sp>
      <p:sp>
        <p:nvSpPr>
          <p:cNvPr id="3" name="Content Placeholder 2"/>
          <p:cNvSpPr>
            <a:spLocks noGrp="1"/>
          </p:cNvSpPr>
          <p:nvPr>
            <p:ph sz="quarter" idx="1"/>
          </p:nvPr>
        </p:nvSpPr>
        <p:spPr>
          <a:xfrm>
            <a:off x="301752" y="1295400"/>
            <a:ext cx="8503920" cy="5334000"/>
          </a:xfrm>
        </p:spPr>
        <p:txBody>
          <a:bodyPr>
            <a:normAutofit fontScale="85000" lnSpcReduction="20000"/>
          </a:bodyPr>
          <a:lstStyle/>
          <a:p>
            <a:pPr>
              <a:buNone/>
            </a:pPr>
            <a:r>
              <a:rPr lang="en-GB" b="1" dirty="0" smtClean="0"/>
              <a:t>	</a:t>
            </a:r>
          </a:p>
          <a:p>
            <a:endParaRPr lang="en-US" dirty="0" smtClean="0"/>
          </a:p>
          <a:p>
            <a:r>
              <a:rPr lang="en-GB" dirty="0" smtClean="0">
                <a:solidFill>
                  <a:srgbClr val="00B050"/>
                </a:solidFill>
                <a:latin typeface="Andalus" pitchFamily="18" charset="-78"/>
                <a:cs typeface="Andalus" pitchFamily="18" charset="-78"/>
              </a:rPr>
              <a:t>A variable is a measurable characteristic that varies.</a:t>
            </a:r>
          </a:p>
          <a:p>
            <a:endParaRPr lang="en-GB" dirty="0" smtClean="0">
              <a:latin typeface="Andalus" pitchFamily="18" charset="-78"/>
              <a:cs typeface="Andalus" pitchFamily="18" charset="-78"/>
            </a:endParaRPr>
          </a:p>
          <a:p>
            <a:r>
              <a:rPr lang="en-GB" dirty="0" smtClean="0">
                <a:latin typeface="Andalus" pitchFamily="18" charset="-78"/>
                <a:cs typeface="Andalus" pitchFamily="18" charset="-78"/>
              </a:rPr>
              <a:t> It may change from group to group, person to person and within one person over time.</a:t>
            </a:r>
          </a:p>
          <a:p>
            <a:endParaRPr lang="en-GB" dirty="0" smtClean="0">
              <a:latin typeface="Andalus" pitchFamily="18" charset="-78"/>
              <a:cs typeface="Andalus" pitchFamily="18" charset="-78"/>
            </a:endParaRPr>
          </a:p>
          <a:p>
            <a:r>
              <a:rPr lang="en-GB" dirty="0" smtClean="0">
                <a:solidFill>
                  <a:srgbClr val="E94DB5"/>
                </a:solidFill>
                <a:latin typeface="Andalus" pitchFamily="18" charset="-78"/>
                <a:cs typeface="Andalus" pitchFamily="18" charset="-78"/>
              </a:rPr>
              <a:t> Intelligence, anxiety, aptitude, income, education</a:t>
            </a:r>
            <a:r>
              <a:rPr lang="en-GB" smtClean="0">
                <a:solidFill>
                  <a:srgbClr val="E94DB5"/>
                </a:solidFill>
                <a:latin typeface="Andalus" pitchFamily="18" charset="-78"/>
                <a:cs typeface="Andalus" pitchFamily="18" charset="-78"/>
              </a:rPr>
              <a:t>, </a:t>
            </a:r>
            <a:r>
              <a:rPr lang="en-GB" smtClean="0">
                <a:solidFill>
                  <a:srgbClr val="E94DB5"/>
                </a:solidFill>
                <a:latin typeface="Andalus" pitchFamily="18" charset="-78"/>
                <a:cs typeface="Andalus" pitchFamily="18" charset="-78"/>
              </a:rPr>
              <a:t>etc</a:t>
            </a:r>
            <a:r>
              <a:rPr lang="en-GB" dirty="0" smtClean="0">
                <a:solidFill>
                  <a:srgbClr val="E94DB5"/>
                </a:solidFill>
                <a:latin typeface="Andalus" pitchFamily="18" charset="-78"/>
                <a:cs typeface="Andalus" pitchFamily="18" charset="-78"/>
              </a:rPr>
              <a:t>. are examples of variables commonly employed in psychology, sociology and education.</a:t>
            </a:r>
            <a:endParaRPr lang="en-US" dirty="0" smtClean="0">
              <a:solidFill>
                <a:srgbClr val="E94DB5"/>
              </a:solidFill>
              <a:latin typeface="Andalus" pitchFamily="18" charset="-78"/>
              <a:cs typeface="Andalus" pitchFamily="18" charset="-78"/>
            </a:endParaRPr>
          </a:p>
          <a:p>
            <a:pPr>
              <a:buNone/>
            </a:pPr>
            <a:r>
              <a:rPr lang="en-GB" dirty="0" smtClean="0">
                <a:solidFill>
                  <a:srgbClr val="E94DB5"/>
                </a:solidFill>
                <a:latin typeface="Andalus" pitchFamily="18" charset="-78"/>
                <a:cs typeface="Andalus" pitchFamily="18" charset="-78"/>
              </a:rPr>
              <a:t>	</a:t>
            </a:r>
          </a:p>
          <a:p>
            <a:pPr>
              <a:buNone/>
            </a:pPr>
            <a:r>
              <a:rPr lang="en-GB" dirty="0" smtClean="0">
                <a:latin typeface="Andalus" pitchFamily="18" charset="-78"/>
                <a:cs typeface="Andalus" pitchFamily="18" charset="-78"/>
              </a:rPr>
              <a:t>	</a:t>
            </a:r>
            <a:r>
              <a:rPr lang="en-GB" dirty="0" err="1" smtClean="0">
                <a:latin typeface="Andalus" pitchFamily="18" charset="-78"/>
                <a:cs typeface="Andalus" pitchFamily="18" charset="-78"/>
              </a:rPr>
              <a:t>Kerlinger</a:t>
            </a:r>
            <a:r>
              <a:rPr lang="en-GB" dirty="0" smtClean="0">
                <a:latin typeface="Andalus" pitchFamily="18" charset="-78"/>
                <a:cs typeface="Andalus" pitchFamily="18" charset="-78"/>
              </a:rPr>
              <a:t> defines </a:t>
            </a:r>
            <a:r>
              <a:rPr lang="en-GB" i="1" dirty="0" smtClean="0">
                <a:solidFill>
                  <a:srgbClr val="FF0000"/>
                </a:solidFill>
                <a:latin typeface="Andalus" pitchFamily="18" charset="-78"/>
                <a:cs typeface="Andalus" pitchFamily="18" charset="-78"/>
              </a:rPr>
              <a:t>“variable as a property that takes on different values”. </a:t>
            </a:r>
          </a:p>
          <a:p>
            <a:pPr>
              <a:buNone/>
            </a:pPr>
            <a:endParaRPr lang="en-US"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endParaRPr lang="en-US" dirty="0" smtClean="0">
              <a:latin typeface="Andalus" pitchFamily="18" charset="-78"/>
              <a:cs typeface="Andalus" pitchFamily="18" charset="-78"/>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685800"/>
          </a:xfrm>
        </p:spPr>
        <p:txBody>
          <a:bodyPr>
            <a:normAutofit/>
          </a:bodyPr>
          <a:lstStyle/>
          <a:p>
            <a:pPr algn="l"/>
            <a:r>
              <a:rPr lang="en-GB" b="1" dirty="0" smtClean="0">
                <a:latin typeface="Andalus" pitchFamily="18" charset="-78"/>
                <a:cs typeface="Andalus" pitchFamily="18" charset="-78"/>
              </a:rPr>
              <a:t>Different types of variables</a:t>
            </a:r>
            <a:endParaRPr lang="en-US" sz="2200" dirty="0">
              <a:latin typeface="Andalus" pitchFamily="18" charset="-78"/>
              <a:cs typeface="Andalus" pitchFamily="18" charset="-78"/>
            </a:endParaRPr>
          </a:p>
        </p:txBody>
      </p:sp>
      <p:pic>
        <p:nvPicPr>
          <p:cNvPr id="1026" name="Picture 1"/>
          <p:cNvPicPr>
            <a:picLocks noGrp="1" noChangeAspect="1" noChangeArrowheads="1"/>
          </p:cNvPicPr>
          <p:nvPr>
            <p:ph sz="quarter" idx="1"/>
          </p:nvPr>
        </p:nvPicPr>
        <p:blipFill>
          <a:blip r:embed="rId2"/>
          <a:srcRect/>
          <a:stretch>
            <a:fillRect/>
          </a:stretch>
        </p:blipFill>
        <p:spPr bwMode="auto">
          <a:xfrm>
            <a:off x="914400" y="1905000"/>
            <a:ext cx="6601747" cy="38581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E94DB5"/>
                </a:solidFill>
                <a:latin typeface="Andalus" pitchFamily="18" charset="-78"/>
                <a:cs typeface="Andalus" pitchFamily="18" charset="-78"/>
              </a:rPr>
              <a:t>Independent variable</a:t>
            </a:r>
            <a:endParaRPr lang="en-US" dirty="0">
              <a:solidFill>
                <a:srgbClr val="E94DB5"/>
              </a:solidFill>
              <a:latin typeface="Andalus" pitchFamily="18" charset="-78"/>
              <a:cs typeface="Andalus" pitchFamily="18" charset="-78"/>
            </a:endParaRPr>
          </a:p>
        </p:txBody>
      </p:sp>
      <p:sp>
        <p:nvSpPr>
          <p:cNvPr id="3" name="Content Placeholder 2"/>
          <p:cNvSpPr>
            <a:spLocks noGrp="1"/>
          </p:cNvSpPr>
          <p:nvPr>
            <p:ph sz="quarter" idx="1"/>
          </p:nvPr>
        </p:nvSpPr>
        <p:spPr/>
        <p:txBody>
          <a:bodyPr>
            <a:normAutofit/>
          </a:bodyPr>
          <a:lstStyle/>
          <a:p>
            <a:pPr>
              <a:buNone/>
            </a:pPr>
            <a:r>
              <a:rPr lang="en-GB" dirty="0" smtClean="0"/>
              <a:t>	</a:t>
            </a:r>
            <a:r>
              <a:rPr lang="en-GB" b="1" dirty="0" smtClean="0">
                <a:solidFill>
                  <a:srgbClr val="00B0F0"/>
                </a:solidFill>
                <a:latin typeface="Andalus" pitchFamily="18" charset="-78"/>
                <a:cs typeface="Andalus" pitchFamily="18" charset="-78"/>
              </a:rPr>
              <a:t>The independent variable is the conditions or characteristics that the experimenter manipulates or control in his or her attempt to ascertain their relation ship to observed phenomena. </a:t>
            </a:r>
          </a:p>
          <a:p>
            <a:pPr>
              <a:buNone/>
            </a:pPr>
            <a:endParaRPr lang="en-GB" dirty="0" smtClean="0"/>
          </a:p>
          <a:p>
            <a:pPr>
              <a:buNone/>
            </a:pPr>
            <a:r>
              <a:rPr lang="en-GB" dirty="0" smtClean="0"/>
              <a:t>	</a:t>
            </a:r>
            <a:r>
              <a:rPr lang="en-GB" dirty="0" smtClean="0">
                <a:solidFill>
                  <a:srgbClr val="E94DB5"/>
                </a:solidFill>
                <a:latin typeface="Andalus" pitchFamily="18" charset="-78"/>
                <a:cs typeface="Andalus" pitchFamily="18" charset="-78"/>
              </a:rPr>
              <a:t>The values of these variables are independent of participant’s behaviour.</a:t>
            </a:r>
          </a:p>
          <a:p>
            <a:pPr>
              <a:buNone/>
            </a:pPr>
            <a:endParaRPr lang="en-US" dirty="0" smtClean="0"/>
          </a:p>
          <a:p>
            <a:pPr>
              <a:buNone/>
            </a:pPr>
            <a:r>
              <a:rPr lang="en-GB" dirty="0" smtClean="0"/>
              <a:t>	</a:t>
            </a:r>
            <a:r>
              <a:rPr lang="en-GB" dirty="0" smtClean="0">
                <a:latin typeface="Andalus" pitchFamily="18" charset="-78"/>
                <a:cs typeface="Andalus" pitchFamily="18" charset="-78"/>
              </a:rPr>
              <a:t>Independent variable is also known as stimulus variable or input variable.</a:t>
            </a:r>
            <a:endParaRPr lang="en-US" dirty="0" smtClean="0">
              <a:latin typeface="Andalus" pitchFamily="18" charset="-78"/>
              <a:cs typeface="Andalus" pitchFamily="18" charset="-78"/>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GB" b="1" dirty="0" smtClean="0">
                <a:solidFill>
                  <a:srgbClr val="E94DB5"/>
                </a:solidFill>
                <a:latin typeface="Andalus" pitchFamily="18" charset="-78"/>
                <a:cs typeface="Andalus" pitchFamily="18" charset="-78"/>
              </a:rPr>
              <a:t>Independent variable.......</a:t>
            </a:r>
            <a:endParaRPr lang="en-US" dirty="0">
              <a:solidFill>
                <a:srgbClr val="E94DB5"/>
              </a:solidFill>
              <a:latin typeface="Andalus" pitchFamily="18" charset="-78"/>
              <a:cs typeface="Andalus" pitchFamily="18" charset="-78"/>
            </a:endParaRPr>
          </a:p>
        </p:txBody>
      </p:sp>
      <p:sp>
        <p:nvSpPr>
          <p:cNvPr id="3" name="Content Placeholder 2"/>
          <p:cNvSpPr>
            <a:spLocks noGrp="1"/>
          </p:cNvSpPr>
          <p:nvPr>
            <p:ph sz="quarter" idx="1"/>
          </p:nvPr>
        </p:nvSpPr>
        <p:spPr>
          <a:xfrm>
            <a:off x="301752" y="1527048"/>
            <a:ext cx="8503920" cy="4873752"/>
          </a:xfrm>
        </p:spPr>
        <p:txBody>
          <a:bodyPr>
            <a:normAutofit/>
          </a:bodyPr>
          <a:lstStyle/>
          <a:p>
            <a:pPr>
              <a:buNone/>
            </a:pPr>
            <a:r>
              <a:rPr lang="en-GB" dirty="0" smtClean="0"/>
              <a:t>	</a:t>
            </a:r>
            <a:r>
              <a:rPr lang="en-GB" dirty="0" smtClean="0">
                <a:solidFill>
                  <a:srgbClr val="0070C0"/>
                </a:solidFill>
                <a:latin typeface="Andalus" pitchFamily="18" charset="-78"/>
                <a:cs typeface="Andalus" pitchFamily="18" charset="-78"/>
              </a:rPr>
              <a:t>In educational research, it may be a particular teaching method, a type of teaching material, a reward, or a period of exposure to a particular condition.</a:t>
            </a:r>
          </a:p>
          <a:p>
            <a:pPr>
              <a:buNone/>
            </a:pPr>
            <a:endParaRPr lang="en-US" dirty="0" smtClean="0">
              <a:latin typeface="Andalus" pitchFamily="18" charset="-78"/>
              <a:cs typeface="Andalus" pitchFamily="18" charset="-78"/>
            </a:endParaRPr>
          </a:p>
          <a:p>
            <a:pPr>
              <a:buNone/>
            </a:pPr>
            <a:r>
              <a:rPr lang="en-GB" dirty="0" smtClean="0">
                <a:latin typeface="Andalus" pitchFamily="18" charset="-78"/>
                <a:cs typeface="Andalus" pitchFamily="18" charset="-78"/>
              </a:rPr>
              <a:t>	It is the cause for change.</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r>
              <a:rPr lang="en-GB" dirty="0" smtClean="0">
                <a:solidFill>
                  <a:srgbClr val="7030A0"/>
                </a:solidFill>
                <a:latin typeface="Andalus" pitchFamily="18" charset="-78"/>
                <a:cs typeface="Andalus" pitchFamily="18" charset="-78"/>
              </a:rPr>
              <a:t> An independent variable is the variable on the basis of which prediction about dependent variable is made. Therefore an independent variable is also known as predictor variable, Cause variable, antecedent variable etc.</a:t>
            </a:r>
            <a:endParaRPr lang="en-US" dirty="0" smtClean="0">
              <a:solidFill>
                <a:srgbClr val="7030A0"/>
              </a:solidFill>
              <a:latin typeface="Andalus" pitchFamily="18" charset="-78"/>
              <a:cs typeface="Andalus" pitchFamily="18" charset="-78"/>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E94DB5"/>
                </a:solidFill>
                <a:latin typeface="Andalus" pitchFamily="18" charset="-78"/>
                <a:cs typeface="Andalus" pitchFamily="18" charset="-78"/>
              </a:rPr>
              <a:t>Independent variable.......</a:t>
            </a:r>
            <a:endParaRPr lang="en-US" dirty="0">
              <a:solidFill>
                <a:srgbClr val="E94DB5"/>
              </a:solidFill>
            </a:endParaRPr>
          </a:p>
        </p:txBody>
      </p:sp>
      <p:sp>
        <p:nvSpPr>
          <p:cNvPr id="3" name="Content Placeholder 2"/>
          <p:cNvSpPr>
            <a:spLocks noGrp="1"/>
          </p:cNvSpPr>
          <p:nvPr>
            <p:ph sz="quarter" idx="1"/>
          </p:nvPr>
        </p:nvSpPr>
        <p:spPr/>
        <p:txBody>
          <a:bodyPr>
            <a:normAutofit/>
          </a:bodyPr>
          <a:lstStyle/>
          <a:p>
            <a:pPr>
              <a:buNone/>
            </a:pPr>
            <a:r>
              <a:rPr lang="en-GB" dirty="0" smtClean="0">
                <a:latin typeface="Andalus" pitchFamily="18" charset="-78"/>
                <a:cs typeface="Andalus" pitchFamily="18" charset="-78"/>
              </a:rPr>
              <a:t>There are two types of an independent variable</a:t>
            </a:r>
          </a:p>
          <a:p>
            <a:pPr>
              <a:buNone/>
            </a:pPr>
            <a:endParaRPr lang="en-US" dirty="0" smtClean="0">
              <a:latin typeface="Andalus" pitchFamily="18" charset="-78"/>
              <a:cs typeface="Andalus" pitchFamily="18" charset="-78"/>
            </a:endParaRPr>
          </a:p>
          <a:p>
            <a:pPr lvl="0"/>
            <a:r>
              <a:rPr lang="en-GB" b="1" dirty="0" smtClean="0">
                <a:solidFill>
                  <a:srgbClr val="00B050"/>
                </a:solidFill>
                <a:latin typeface="Andalus" pitchFamily="18" charset="-78"/>
                <a:cs typeface="Andalus" pitchFamily="18" charset="-78"/>
              </a:rPr>
              <a:t>Treatment variables:</a:t>
            </a:r>
            <a:r>
              <a:rPr lang="en-GB" dirty="0" smtClean="0">
                <a:solidFill>
                  <a:srgbClr val="00B050"/>
                </a:solidFill>
                <a:latin typeface="Andalus" pitchFamily="18" charset="-78"/>
                <a:cs typeface="Andalus" pitchFamily="18" charset="-78"/>
              </a:rPr>
              <a:t> </a:t>
            </a:r>
            <a:r>
              <a:rPr lang="en-GB" dirty="0" smtClean="0">
                <a:latin typeface="Andalus" pitchFamily="18" charset="-78"/>
                <a:cs typeface="Andalus" pitchFamily="18" charset="-78"/>
              </a:rPr>
              <a:t>These variables are those factors that the experimenter manipulates and to which the researcher assigns subjects.</a:t>
            </a:r>
          </a:p>
          <a:p>
            <a:pPr lvl="0"/>
            <a:endParaRPr lang="en-US" dirty="0" smtClean="0">
              <a:latin typeface="Andalus" pitchFamily="18" charset="-78"/>
              <a:cs typeface="Andalus" pitchFamily="18" charset="-78"/>
            </a:endParaRPr>
          </a:p>
          <a:p>
            <a:pPr lvl="0"/>
            <a:r>
              <a:rPr lang="en-GB" b="1" dirty="0" err="1" smtClean="0">
                <a:solidFill>
                  <a:srgbClr val="00B050"/>
                </a:solidFill>
                <a:latin typeface="Andalus" pitchFamily="18" charset="-78"/>
                <a:cs typeface="Andalus" pitchFamily="18" charset="-78"/>
              </a:rPr>
              <a:t>Organismic</a:t>
            </a:r>
            <a:r>
              <a:rPr lang="en-GB" b="1" dirty="0" smtClean="0">
                <a:solidFill>
                  <a:srgbClr val="00B050"/>
                </a:solidFill>
                <a:latin typeface="Andalus" pitchFamily="18" charset="-78"/>
                <a:cs typeface="Andalus" pitchFamily="18" charset="-78"/>
              </a:rPr>
              <a:t> / attribute Variable</a:t>
            </a:r>
            <a:r>
              <a:rPr lang="en-GB" b="1" dirty="0" smtClean="0">
                <a:latin typeface="Andalus" pitchFamily="18" charset="-78"/>
                <a:cs typeface="Andalus" pitchFamily="18" charset="-78"/>
              </a:rPr>
              <a:t>:</a:t>
            </a:r>
            <a:r>
              <a:rPr lang="en-GB" dirty="0" smtClean="0">
                <a:latin typeface="Andalus" pitchFamily="18" charset="-78"/>
                <a:cs typeface="Andalus" pitchFamily="18" charset="-78"/>
              </a:rPr>
              <a:t> These are variables whose characteristics cannot be altered by the experimenter. </a:t>
            </a:r>
            <a:r>
              <a:rPr lang="en-GB" dirty="0" err="1" smtClean="0">
                <a:latin typeface="Andalus" pitchFamily="18" charset="-78"/>
                <a:cs typeface="Andalus" pitchFamily="18" charset="-78"/>
              </a:rPr>
              <a:t>Eg</a:t>
            </a:r>
            <a:r>
              <a:rPr lang="en-GB" dirty="0" smtClean="0">
                <a:latin typeface="Andalus" pitchFamily="18" charset="-78"/>
                <a:cs typeface="Andalus" pitchFamily="18" charset="-78"/>
              </a:rPr>
              <a:t>: age, sex etc.</a:t>
            </a:r>
            <a:endParaRPr lang="en-US" dirty="0" smtClean="0">
              <a:latin typeface="Andalus" pitchFamily="18" charset="-78"/>
              <a:cs typeface="Andalus" pitchFamily="18" charset="-78"/>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E94DB5"/>
                </a:solidFill>
                <a:latin typeface="Andalus" pitchFamily="18" charset="-78"/>
                <a:cs typeface="Andalus" pitchFamily="18" charset="-78"/>
              </a:rPr>
              <a:t>Characteristics of independent variable</a:t>
            </a:r>
            <a:endParaRPr lang="en-US" dirty="0">
              <a:solidFill>
                <a:srgbClr val="E94DB5"/>
              </a:solidFill>
              <a:latin typeface="Andalus" pitchFamily="18" charset="-78"/>
              <a:cs typeface="Andalus" pitchFamily="18" charset="-78"/>
            </a:endParaRPr>
          </a:p>
        </p:txBody>
      </p:sp>
      <p:sp>
        <p:nvSpPr>
          <p:cNvPr id="3" name="Content Placeholder 2"/>
          <p:cNvSpPr>
            <a:spLocks noGrp="1"/>
          </p:cNvSpPr>
          <p:nvPr>
            <p:ph sz="quarter" idx="1"/>
          </p:nvPr>
        </p:nvSpPr>
        <p:spPr/>
        <p:txBody>
          <a:bodyPr/>
          <a:lstStyle/>
          <a:p>
            <a:pPr lvl="0"/>
            <a:endParaRPr lang="en-GB" dirty="0" smtClean="0"/>
          </a:p>
          <a:p>
            <a:pPr lvl="0"/>
            <a:r>
              <a:rPr lang="en-GB" dirty="0" smtClean="0">
                <a:latin typeface="Andalus" pitchFamily="18" charset="-78"/>
                <a:cs typeface="Andalus" pitchFamily="18" charset="-78"/>
              </a:rPr>
              <a:t>It can cause change in other variable</a:t>
            </a:r>
          </a:p>
          <a:p>
            <a:pPr lvl="0"/>
            <a:endParaRPr lang="en-US" dirty="0" smtClean="0">
              <a:latin typeface="Andalus" pitchFamily="18" charset="-78"/>
              <a:cs typeface="Andalus" pitchFamily="18" charset="-78"/>
            </a:endParaRPr>
          </a:p>
          <a:p>
            <a:pPr lvl="0"/>
            <a:r>
              <a:rPr lang="en-GB" dirty="0" smtClean="0">
                <a:solidFill>
                  <a:srgbClr val="7030A0"/>
                </a:solidFill>
                <a:latin typeface="Andalus" pitchFamily="18" charset="-78"/>
                <a:cs typeface="Andalus" pitchFamily="18" charset="-78"/>
              </a:rPr>
              <a:t>Independent variable is always interested only in how it affect another variable, not in what it affects it.</a:t>
            </a:r>
            <a:endParaRPr lang="en-US" dirty="0" smtClean="0">
              <a:solidFill>
                <a:srgbClr val="7030A0"/>
              </a:solidFill>
              <a:latin typeface="Andalus" pitchFamily="18" charset="-78"/>
              <a:cs typeface="Andalus" pitchFamily="18" charset="-78"/>
            </a:endParaRPr>
          </a:p>
          <a:p>
            <a:pPr>
              <a:buNone/>
            </a:pPr>
            <a:endParaRPr lang="en-US"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00"/>
                </a:solidFill>
                <a:latin typeface="Andalus" pitchFamily="18" charset="-78"/>
                <a:cs typeface="Andalus" pitchFamily="18" charset="-78"/>
              </a:rPr>
              <a:t>Dependent Variable</a:t>
            </a:r>
            <a:endParaRPr lang="en-US" dirty="0">
              <a:solidFill>
                <a:srgbClr val="FF0000"/>
              </a:solidFill>
              <a:latin typeface="Andalus" pitchFamily="18" charset="-78"/>
              <a:cs typeface="Andalus" pitchFamily="18" charset="-78"/>
            </a:endParaRPr>
          </a:p>
        </p:txBody>
      </p:sp>
      <p:sp>
        <p:nvSpPr>
          <p:cNvPr id="3" name="Content Placeholder 2"/>
          <p:cNvSpPr>
            <a:spLocks noGrp="1"/>
          </p:cNvSpPr>
          <p:nvPr>
            <p:ph sz="quarter" idx="1"/>
          </p:nvPr>
        </p:nvSpPr>
        <p:spPr/>
        <p:txBody>
          <a:bodyPr>
            <a:normAutofit/>
          </a:bodyPr>
          <a:lstStyle/>
          <a:p>
            <a:pPr>
              <a:buNone/>
            </a:pPr>
            <a:r>
              <a:rPr lang="en-GB" dirty="0" smtClean="0">
                <a:latin typeface="Andalus" pitchFamily="18" charset="-78"/>
                <a:cs typeface="Andalus" pitchFamily="18" charset="-78"/>
              </a:rPr>
              <a:t>	</a:t>
            </a:r>
            <a:r>
              <a:rPr lang="en-GB" dirty="0" smtClean="0">
                <a:solidFill>
                  <a:srgbClr val="E94DB5"/>
                </a:solidFill>
                <a:latin typeface="Andalus" pitchFamily="18" charset="-78"/>
                <a:cs typeface="Andalus" pitchFamily="18" charset="-78"/>
              </a:rPr>
              <a:t>They are the conditions or characteristics that appear, disappear or change as the experimenter introduces, removes or changes IV </a:t>
            </a:r>
            <a:r>
              <a:rPr lang="en-GB" dirty="0" err="1" smtClean="0">
                <a:solidFill>
                  <a:srgbClr val="E94DB5"/>
                </a:solidFill>
                <a:latin typeface="Andalus" pitchFamily="18" charset="-78"/>
                <a:cs typeface="Andalus" pitchFamily="18" charset="-78"/>
              </a:rPr>
              <a:t>Eg</a:t>
            </a:r>
            <a:r>
              <a:rPr lang="en-GB" dirty="0" smtClean="0">
                <a:solidFill>
                  <a:srgbClr val="E94DB5"/>
                </a:solidFill>
                <a:latin typeface="Andalus" pitchFamily="18" charset="-78"/>
                <a:cs typeface="Andalus" pitchFamily="18" charset="-78"/>
              </a:rPr>
              <a:t>: test scores, the number of errors etc.</a:t>
            </a:r>
            <a:endParaRPr lang="en-US" dirty="0" smtClean="0">
              <a:solidFill>
                <a:srgbClr val="E94DB5"/>
              </a:solidFill>
              <a:latin typeface="Andalus" pitchFamily="18" charset="-78"/>
              <a:cs typeface="Andalus" pitchFamily="18" charset="-78"/>
            </a:endParaRP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r>
              <a:rPr lang="en-GB" dirty="0" smtClean="0">
                <a:solidFill>
                  <a:srgbClr val="7030A0"/>
                </a:solidFill>
                <a:latin typeface="Andalus" pitchFamily="18" charset="-78"/>
                <a:cs typeface="Andalus" pitchFamily="18" charset="-78"/>
              </a:rPr>
              <a:t>The variations in the dependent variable depend on the variations in the independent variable. </a:t>
            </a:r>
          </a:p>
          <a:p>
            <a:pPr>
              <a:buNone/>
            </a:pPr>
            <a:endParaRPr lang="en-GB" dirty="0" smtClean="0">
              <a:latin typeface="Andalus" pitchFamily="18" charset="-78"/>
              <a:cs typeface="Andalus" pitchFamily="18" charset="-78"/>
            </a:endParaRPr>
          </a:p>
          <a:p>
            <a:pPr>
              <a:buNone/>
            </a:pPr>
            <a:r>
              <a:rPr lang="en-GB" dirty="0" smtClean="0">
                <a:latin typeface="Andalus" pitchFamily="18" charset="-78"/>
                <a:cs typeface="Andalus" pitchFamily="18" charset="-78"/>
              </a:rPr>
              <a:t>	</a:t>
            </a:r>
            <a:r>
              <a:rPr lang="en-GB" dirty="0" smtClean="0">
                <a:solidFill>
                  <a:srgbClr val="00B050"/>
                </a:solidFill>
                <a:latin typeface="Andalus" pitchFamily="18" charset="-78"/>
                <a:cs typeface="Andalus" pitchFamily="18" charset="-78"/>
              </a:rPr>
              <a:t>Dependent variable is also called effect variable, response variable, outcome variable and criterion variable.</a:t>
            </a:r>
            <a:endParaRPr lang="en-US" dirty="0" smtClean="0">
              <a:solidFill>
                <a:srgbClr val="00B050"/>
              </a:solidFill>
              <a:latin typeface="Andalus" pitchFamily="18" charset="-78"/>
              <a:cs typeface="Andalus" pitchFamily="18" charset="-78"/>
            </a:endParaRPr>
          </a:p>
          <a:p>
            <a:endParaRPr lang="en-US" dirty="0">
              <a:solidFill>
                <a:srgbClr val="00B05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TotalTime>
  <Words>326</Words>
  <Application>Microsoft Office PowerPoint</Application>
  <PresentationFormat>On-screen Show (4:3)</PresentationFormat>
  <Paragraphs>113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Variables</vt:lpstr>
      <vt:lpstr>Variables</vt:lpstr>
      <vt:lpstr>Variables…..</vt:lpstr>
      <vt:lpstr>Different types of variables</vt:lpstr>
      <vt:lpstr>Independent variable</vt:lpstr>
      <vt:lpstr>Independent variable.......</vt:lpstr>
      <vt:lpstr>Independent variable.......</vt:lpstr>
      <vt:lpstr>Characteristics of independent variable</vt:lpstr>
      <vt:lpstr>Dependent Variable</vt:lpstr>
      <vt:lpstr>Dependent Variable.......</vt:lpstr>
      <vt:lpstr>Confounding Variable</vt:lpstr>
      <vt:lpstr>Confounding Variable..........</vt:lpstr>
      <vt:lpstr>Intervening Variable </vt:lpstr>
      <vt:lpstr>There are two types of intervening variable</vt:lpstr>
      <vt:lpstr>There are two types of intervening variable........</vt:lpstr>
      <vt:lpstr>Extraneous variable</vt:lpstr>
      <vt:lpstr>Methods of controlling extraneous variables</vt:lpstr>
      <vt:lpstr>Methods of controlling extraneous variables.......</vt:lpstr>
      <vt:lpstr>Methods of controlling extraneous variables.......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dc:title>
  <dc:creator>acer2</dc:creator>
  <cp:lastModifiedBy>Admin</cp:lastModifiedBy>
  <cp:revision>9</cp:revision>
  <dcterms:created xsi:type="dcterms:W3CDTF">2006-08-16T00:00:00Z</dcterms:created>
  <dcterms:modified xsi:type="dcterms:W3CDTF">2018-09-14T04:21:56Z</dcterms:modified>
</cp:coreProperties>
</file>