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83" r:id="rId6"/>
    <p:sldId id="260" r:id="rId7"/>
    <p:sldId id="284"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5" r:id="rId21"/>
    <p:sldId id="276" r:id="rId22"/>
    <p:sldId id="277" r:id="rId23"/>
    <p:sldId id="278" r:id="rId24"/>
    <p:sldId id="279" r:id="rId25"/>
    <p:sldId id="280" r:id="rId26"/>
    <p:sldId id="281" r:id="rId27"/>
    <p:sldId id="286" r:id="rId28"/>
    <p:sldId id="282"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9/25/2018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9/25/2018</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9/25/2018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9/25/2018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Objectives and Hypotheses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b="1" dirty="0" smtClean="0"/>
              <a:t>Sources of Hypothesis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279136"/>
          </a:xfrm>
        </p:spPr>
        <p:txBody>
          <a:bodyPr>
            <a:normAutofit fontScale="85000" lnSpcReduction="10000"/>
          </a:bodyPr>
          <a:lstStyle/>
          <a:p>
            <a:pPr lvl="0" fontAlgn="base"/>
            <a:r>
              <a:rPr lang="en-US" b="1" dirty="0" smtClean="0">
                <a:solidFill>
                  <a:srgbClr val="7030A0"/>
                </a:solidFill>
              </a:rPr>
              <a:t>General Culture of population</a:t>
            </a:r>
            <a:r>
              <a:rPr lang="en-US" b="1" dirty="0" smtClean="0"/>
              <a:t>: </a:t>
            </a:r>
            <a:r>
              <a:rPr lang="en-US" dirty="0" smtClean="0"/>
              <a:t>The cultural heritage is a great source of idea, theories, tentative theories and provisional propositions.</a:t>
            </a:r>
          </a:p>
          <a:p>
            <a:pPr lvl="0" fontAlgn="base"/>
            <a:endParaRPr lang="en-US" dirty="0" smtClean="0"/>
          </a:p>
          <a:p>
            <a:pPr lvl="0" fontAlgn="base"/>
            <a:r>
              <a:rPr lang="en-US" b="1" dirty="0" smtClean="0">
                <a:solidFill>
                  <a:srgbClr val="FF0000"/>
                </a:solidFill>
              </a:rPr>
              <a:t>Scientific Theory: </a:t>
            </a:r>
            <a:r>
              <a:rPr lang="en-US" dirty="0" smtClean="0"/>
              <a:t>Various scientific laws or theories which are transferable to educational research are good source of Hypothesis. It gives direction to the researcher by stating what is known. Logical deduction from theory leads to new hypothesis.</a:t>
            </a:r>
          </a:p>
          <a:p>
            <a:pPr lvl="0" fontAlgn="base"/>
            <a:endParaRPr lang="en-US" dirty="0" smtClean="0"/>
          </a:p>
          <a:p>
            <a:pPr lvl="0" fontAlgn="base"/>
            <a:r>
              <a:rPr lang="en-US" b="1" dirty="0" smtClean="0">
                <a:solidFill>
                  <a:srgbClr val="00B050"/>
                </a:solidFill>
              </a:rPr>
              <a:t>Personal Experience</a:t>
            </a:r>
            <a:r>
              <a:rPr lang="en-US" dirty="0" smtClean="0">
                <a:solidFill>
                  <a:srgbClr val="00B050"/>
                </a:solidFill>
              </a:rPr>
              <a:t>: </a:t>
            </a:r>
            <a:r>
              <a:rPr lang="en-US" dirty="0" smtClean="0"/>
              <a:t>A good hypothesis can come only with experience. Some of the experiences may be directly changed into research hypothesis. This type of research determines the perception and conception of the researcher.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1066800"/>
          </a:xfrm>
        </p:spPr>
        <p:txBody>
          <a:bodyPr>
            <a:normAutofit/>
          </a:bodyPr>
          <a:lstStyle/>
          <a:p>
            <a:r>
              <a:rPr lang="en-US" b="1" dirty="0" smtClean="0"/>
              <a:t>Sources of Hypothesis…….</a:t>
            </a:r>
            <a:endParaRPr lang="en-US" dirty="0"/>
          </a:p>
        </p:txBody>
      </p:sp>
      <p:sp>
        <p:nvSpPr>
          <p:cNvPr id="3" name="Content Placeholder 2"/>
          <p:cNvSpPr>
            <a:spLocks noGrp="1"/>
          </p:cNvSpPr>
          <p:nvPr>
            <p:ph idx="1"/>
          </p:nvPr>
        </p:nvSpPr>
        <p:spPr>
          <a:xfrm>
            <a:off x="457200" y="1676400"/>
            <a:ext cx="8229600" cy="4898136"/>
          </a:xfrm>
        </p:spPr>
        <p:txBody>
          <a:bodyPr>
            <a:normAutofit lnSpcReduction="10000"/>
          </a:bodyPr>
          <a:lstStyle/>
          <a:p>
            <a:pPr lvl="0" fontAlgn="base"/>
            <a:r>
              <a:rPr lang="en-US" b="1" dirty="0" smtClean="0">
                <a:solidFill>
                  <a:srgbClr val="00B050"/>
                </a:solidFill>
              </a:rPr>
              <a:t>Observation: </a:t>
            </a:r>
            <a:r>
              <a:rPr lang="en-US" dirty="0" smtClean="0"/>
              <a:t>Hypothesis can be derived from the observations made b the researcher.</a:t>
            </a:r>
          </a:p>
          <a:p>
            <a:pPr lvl="0" fontAlgn="base"/>
            <a:endParaRPr lang="en-US" dirty="0" smtClean="0"/>
          </a:p>
          <a:p>
            <a:pPr lvl="0" fontAlgn="base"/>
            <a:r>
              <a:rPr lang="en-US" b="1" dirty="0" smtClean="0"/>
              <a:t>Review of Literature: </a:t>
            </a:r>
            <a:r>
              <a:rPr lang="en-US" dirty="0" smtClean="0"/>
              <a:t>Hypothesis may be developed out of the findings of other studies in order to replicate and test.</a:t>
            </a:r>
          </a:p>
          <a:p>
            <a:pPr lvl="0" fontAlgn="base"/>
            <a:endParaRPr lang="en-US" dirty="0" smtClean="0"/>
          </a:p>
          <a:p>
            <a:pPr lvl="0" fontAlgn="base"/>
            <a:r>
              <a:rPr lang="en-US" b="1" dirty="0" smtClean="0">
                <a:solidFill>
                  <a:srgbClr val="FF0000"/>
                </a:solidFill>
              </a:rPr>
              <a:t>Analogies: </a:t>
            </a:r>
            <a:r>
              <a:rPr lang="en-US" dirty="0" smtClean="0"/>
              <a:t>Reasoning by analogies is also a good source of Hypothesis. It is a process of framing Hypothesis from likeness and similarities.</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066800"/>
          </a:xfrm>
        </p:spPr>
        <p:txBody>
          <a:bodyPr>
            <a:normAutofit fontScale="90000"/>
          </a:bodyPr>
          <a:lstStyle/>
          <a:p>
            <a:r>
              <a:rPr lang="en-US" b="1" dirty="0" smtClean="0">
                <a:solidFill>
                  <a:srgbClr val="FF0000"/>
                </a:solidFill>
              </a:rPr>
              <a:t>Nature of Hypothesis</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295400"/>
            <a:ext cx="8229600" cy="5279136"/>
          </a:xfrm>
        </p:spPr>
        <p:txBody>
          <a:bodyPr>
            <a:normAutofit fontScale="92500" lnSpcReduction="20000"/>
          </a:bodyPr>
          <a:lstStyle/>
          <a:p>
            <a:endParaRPr lang="en-US" dirty="0" smtClean="0"/>
          </a:p>
          <a:p>
            <a:pPr lvl="0" fontAlgn="base"/>
            <a:r>
              <a:rPr lang="en-US" b="1" dirty="0" smtClean="0">
                <a:solidFill>
                  <a:srgbClr val="FF0000"/>
                </a:solidFill>
              </a:rPr>
              <a:t>Conceptual</a:t>
            </a:r>
            <a:r>
              <a:rPr lang="en-US" dirty="0" smtClean="0">
                <a:solidFill>
                  <a:srgbClr val="FF0000"/>
                </a:solidFill>
              </a:rPr>
              <a:t>: </a:t>
            </a:r>
            <a:r>
              <a:rPr lang="en-US" dirty="0" smtClean="0"/>
              <a:t>Conceptual elements in the framework are involved in the hypothesis.</a:t>
            </a:r>
          </a:p>
          <a:p>
            <a:pPr lvl="0" fontAlgn="base"/>
            <a:endParaRPr lang="en-US" dirty="0" smtClean="0"/>
          </a:p>
          <a:p>
            <a:pPr lvl="0" fontAlgn="base"/>
            <a:r>
              <a:rPr lang="en-US" b="1" dirty="0" smtClean="0">
                <a:solidFill>
                  <a:srgbClr val="FF0000"/>
                </a:solidFill>
              </a:rPr>
              <a:t>Verbal statement in a declarative form</a:t>
            </a:r>
            <a:r>
              <a:rPr lang="en-US" dirty="0" smtClean="0">
                <a:solidFill>
                  <a:srgbClr val="FF0000"/>
                </a:solidFill>
              </a:rPr>
              <a:t>: </a:t>
            </a:r>
            <a:r>
              <a:rPr lang="en-US" dirty="0" smtClean="0"/>
              <a:t>Hypothesis is a verbal expression of ideas and concepts which can be put to empirical verification.</a:t>
            </a:r>
          </a:p>
          <a:p>
            <a:pPr lvl="0" fontAlgn="base"/>
            <a:endParaRPr lang="en-US" dirty="0" smtClean="0"/>
          </a:p>
          <a:p>
            <a:pPr lvl="0" fontAlgn="base"/>
            <a:r>
              <a:rPr lang="en-US" b="1" dirty="0" smtClean="0">
                <a:solidFill>
                  <a:srgbClr val="FF0000"/>
                </a:solidFill>
              </a:rPr>
              <a:t>Empirical referent</a:t>
            </a:r>
            <a:r>
              <a:rPr lang="en-US" dirty="0" smtClean="0">
                <a:solidFill>
                  <a:srgbClr val="FF0000"/>
                </a:solidFill>
              </a:rPr>
              <a:t>: </a:t>
            </a:r>
            <a:r>
              <a:rPr lang="en-US" dirty="0" smtClean="0"/>
              <a:t>Hypothesis contains some empirical referent which indicates the tentative relationship between variables.</a:t>
            </a:r>
          </a:p>
          <a:p>
            <a:pPr lvl="0" fontAlgn="base"/>
            <a:endParaRPr lang="en-US" dirty="0" smtClean="0"/>
          </a:p>
          <a:p>
            <a:pPr lvl="0" fontAlgn="base"/>
            <a:r>
              <a:rPr lang="en-US" b="1" dirty="0" smtClean="0">
                <a:solidFill>
                  <a:srgbClr val="FF0000"/>
                </a:solidFill>
              </a:rPr>
              <a:t>Forwarded or future oriented</a:t>
            </a:r>
            <a:r>
              <a:rPr lang="en-US" dirty="0" smtClean="0"/>
              <a:t>: Hypothesis relates to the future verification not the past facts and information.</a:t>
            </a:r>
          </a:p>
          <a:p>
            <a:pPr fontAlgn="base"/>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1066800"/>
          </a:xfrm>
        </p:spPr>
        <p:txBody>
          <a:bodyPr>
            <a:normAutofit fontScale="90000"/>
          </a:bodyPr>
          <a:lstStyle/>
          <a:p>
            <a:r>
              <a:rPr lang="en-US" b="1" dirty="0" smtClean="0">
                <a:solidFill>
                  <a:srgbClr val="00B050"/>
                </a:solidFill>
              </a:rPr>
              <a:t>Formulation of Hypothesis</a:t>
            </a:r>
            <a:r>
              <a:rPr lang="en-US" dirty="0" smtClean="0">
                <a:solidFill>
                  <a:srgbClr val="00B050"/>
                </a:solidFill>
              </a:rPr>
              <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a:xfrm>
            <a:off x="457200" y="1447800"/>
            <a:ext cx="8229600" cy="5126736"/>
          </a:xfrm>
        </p:spPr>
        <p:txBody>
          <a:bodyPr>
            <a:normAutofit/>
          </a:bodyPr>
          <a:lstStyle/>
          <a:p>
            <a:endParaRPr lang="en-US" dirty="0" smtClean="0"/>
          </a:p>
          <a:p>
            <a:r>
              <a:rPr lang="en-US" dirty="0" smtClean="0"/>
              <a:t>Hypothesis is based partly on known facts and explanations and partly conceptual. </a:t>
            </a:r>
          </a:p>
          <a:p>
            <a:endParaRPr lang="en-US" dirty="0" smtClean="0"/>
          </a:p>
          <a:p>
            <a:r>
              <a:rPr lang="en-US" dirty="0" smtClean="0"/>
              <a:t>There are no strict rules for formulating hypothesis. </a:t>
            </a:r>
          </a:p>
          <a:p>
            <a:endParaRPr lang="en-US" dirty="0" smtClean="0"/>
          </a:p>
          <a:p>
            <a:pPr lvl="0" fontAlgn="base"/>
            <a:r>
              <a:rPr lang="en-US" b="1" dirty="0" smtClean="0"/>
              <a:t>Richness of background knowledge</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b="1" dirty="0" smtClean="0">
                <a:solidFill>
                  <a:srgbClr val="00B050"/>
                </a:solidFill>
              </a:rPr>
              <a:t>Formulation of Hypothesis……..</a:t>
            </a:r>
            <a:endParaRPr lang="en-US" dirty="0">
              <a:solidFill>
                <a:srgbClr val="00B050"/>
              </a:solidFill>
            </a:endParaRPr>
          </a:p>
        </p:txBody>
      </p:sp>
      <p:sp>
        <p:nvSpPr>
          <p:cNvPr id="3" name="Content Placeholder 2"/>
          <p:cNvSpPr>
            <a:spLocks noGrp="1"/>
          </p:cNvSpPr>
          <p:nvPr>
            <p:ph idx="1"/>
          </p:nvPr>
        </p:nvSpPr>
        <p:spPr/>
        <p:txBody>
          <a:bodyPr>
            <a:normAutofit fontScale="77500" lnSpcReduction="20000"/>
          </a:bodyPr>
          <a:lstStyle/>
          <a:p>
            <a:pPr lvl="0" fontAlgn="base"/>
            <a:r>
              <a:rPr lang="en-US" b="1" dirty="0" smtClean="0">
                <a:solidFill>
                  <a:srgbClr val="00B050"/>
                </a:solidFill>
              </a:rPr>
              <a:t>Versatility of Intellect: </a:t>
            </a:r>
            <a:r>
              <a:rPr lang="en-US" dirty="0" smtClean="0">
                <a:solidFill>
                  <a:srgbClr val="00B050"/>
                </a:solidFill>
              </a:rPr>
              <a:t> </a:t>
            </a:r>
            <a:r>
              <a:rPr lang="en-US" dirty="0" smtClean="0"/>
              <a:t>After selecting the particular theory, the researcher proceeds to deduce a hypothesis from the theory through symbolic, logical or mathematics .This is possible only when the researcher has a versatile intellect and can make use of it for restructuring his experience.</a:t>
            </a:r>
          </a:p>
          <a:p>
            <a:pPr lvl="0" fontAlgn="base"/>
            <a:endParaRPr lang="en-US" dirty="0" smtClean="0"/>
          </a:p>
          <a:p>
            <a:pPr lvl="0" fontAlgn="base"/>
            <a:r>
              <a:rPr lang="en-US" b="1" dirty="0" smtClean="0">
                <a:solidFill>
                  <a:srgbClr val="00B050"/>
                </a:solidFill>
              </a:rPr>
              <a:t>Analogy and other practices: </a:t>
            </a:r>
            <a:r>
              <a:rPr lang="en-US" dirty="0" smtClean="0"/>
              <a:t>Analogies provide clues to the researcher and are useful for the formulation of hypothesis and for finding solution to the problem.</a:t>
            </a:r>
          </a:p>
          <a:p>
            <a:pPr lvl="0" fontAlgn="base"/>
            <a:endParaRPr lang="en-US" dirty="0" smtClean="0"/>
          </a:p>
          <a:p>
            <a:r>
              <a:rPr lang="en-US" b="1" dirty="0" smtClean="0">
                <a:solidFill>
                  <a:srgbClr val="00B050"/>
                </a:solidFill>
              </a:rPr>
              <a:t>Conversation and consultation with colleagues and experts </a:t>
            </a:r>
            <a:r>
              <a:rPr lang="en-US" dirty="0" smtClean="0"/>
              <a:t>from different field are also helpful in formulating important and useful hypothesis.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066800"/>
          </a:xfrm>
        </p:spPr>
        <p:txBody>
          <a:bodyPr>
            <a:normAutofit fontScale="90000"/>
          </a:bodyPr>
          <a:lstStyle/>
          <a:p>
            <a:r>
              <a:rPr lang="en-US" b="1" dirty="0" smtClean="0"/>
              <a:t>Different forms of hypothesis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0" fontAlgn="base"/>
            <a:r>
              <a:rPr lang="en-US" b="1" dirty="0" smtClean="0"/>
              <a:t>Question form hypothesis</a:t>
            </a:r>
            <a:r>
              <a:rPr lang="en-US" dirty="0" smtClean="0"/>
              <a:t>: In this type, hypothesis is stated in the form of question. </a:t>
            </a:r>
          </a:p>
          <a:p>
            <a:pPr>
              <a:buNone/>
            </a:pPr>
            <a:endParaRPr lang="en-US" dirty="0" smtClean="0"/>
          </a:p>
          <a:p>
            <a:pPr>
              <a:buNone/>
            </a:pPr>
            <a:endParaRPr lang="en-US" dirty="0" smtClean="0"/>
          </a:p>
          <a:p>
            <a:pPr>
              <a:buNone/>
            </a:pPr>
            <a:r>
              <a:rPr lang="en-US" dirty="0" smtClean="0"/>
              <a:t>	For example; Is there a significant difference in the study habits of arts and science students of </a:t>
            </a:r>
            <a:r>
              <a:rPr lang="en-US" dirty="0" err="1" smtClean="0"/>
              <a:t>Kottayam</a:t>
            </a:r>
            <a:r>
              <a:rPr lang="en-US" dirty="0" smtClean="0"/>
              <a:t>, Kerala.</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b="1" dirty="0" smtClean="0"/>
              <a:t>Declarative form hypothesis</a:t>
            </a:r>
            <a:endParaRPr lang="en-US" dirty="0"/>
          </a:p>
        </p:txBody>
      </p:sp>
      <p:sp>
        <p:nvSpPr>
          <p:cNvPr id="3" name="Content Placeholder 2"/>
          <p:cNvSpPr>
            <a:spLocks noGrp="1"/>
          </p:cNvSpPr>
          <p:nvPr>
            <p:ph idx="1"/>
          </p:nvPr>
        </p:nvSpPr>
        <p:spPr>
          <a:xfrm>
            <a:off x="457200" y="1752600"/>
            <a:ext cx="8229600" cy="4821936"/>
          </a:xfrm>
        </p:spPr>
        <p:txBody>
          <a:bodyPr>
            <a:normAutofit fontScale="77500" lnSpcReduction="20000"/>
          </a:bodyPr>
          <a:lstStyle/>
          <a:p>
            <a:pPr lvl="0"/>
            <a:r>
              <a:rPr lang="en-US" dirty="0" smtClean="0"/>
              <a:t>Declarative hypothesis is denoted by </a:t>
            </a:r>
            <a:r>
              <a:rPr lang="en-US" dirty="0" smtClean="0">
                <a:solidFill>
                  <a:srgbClr val="FF0000"/>
                </a:solidFill>
              </a:rPr>
              <a:t>H</a:t>
            </a:r>
            <a:r>
              <a:rPr lang="en-US" baseline="-25000" dirty="0" smtClean="0">
                <a:solidFill>
                  <a:srgbClr val="FF0000"/>
                </a:solidFill>
              </a:rPr>
              <a:t>1</a:t>
            </a:r>
            <a:r>
              <a:rPr lang="en-US" dirty="0" smtClean="0"/>
              <a:t>. It states the relationship between the variable in the declarative statements .</a:t>
            </a:r>
          </a:p>
          <a:p>
            <a:pPr lvl="0"/>
            <a:endParaRPr lang="en-US" dirty="0" smtClean="0"/>
          </a:p>
          <a:p>
            <a:pPr lvl="0"/>
            <a:r>
              <a:rPr lang="en-US" dirty="0" smtClean="0"/>
              <a:t>This is also known as </a:t>
            </a:r>
            <a:r>
              <a:rPr lang="en-US" dirty="0" smtClean="0">
                <a:solidFill>
                  <a:srgbClr val="FF0000"/>
                </a:solidFill>
              </a:rPr>
              <a:t>alternative hypothesis or simple hypothesis or research hypothesis. </a:t>
            </a:r>
          </a:p>
          <a:p>
            <a:pPr lvl="0"/>
            <a:endParaRPr lang="en-US" dirty="0" smtClean="0"/>
          </a:p>
          <a:p>
            <a:pPr lvl="0"/>
            <a:r>
              <a:rPr lang="en-US" dirty="0" smtClean="0"/>
              <a:t>This type of hypothesis is used to describe what is going or what exists.</a:t>
            </a:r>
          </a:p>
          <a:p>
            <a:pPr lvl="0"/>
            <a:endParaRPr lang="en-US" dirty="0" smtClean="0"/>
          </a:p>
          <a:p>
            <a:r>
              <a:rPr lang="en-US" dirty="0" smtClean="0"/>
              <a:t>For example; There is a significant difference in the study habits of arts and science college students of </a:t>
            </a:r>
            <a:r>
              <a:rPr lang="en-US" dirty="0" err="1" smtClean="0"/>
              <a:t>Kottayam</a:t>
            </a:r>
            <a:r>
              <a:rPr lang="en-US" dirty="0" smtClean="0"/>
              <a:t>.</a:t>
            </a:r>
          </a:p>
          <a:p>
            <a:endParaRPr lang="en-US" dirty="0" smtClean="0"/>
          </a:p>
          <a:p>
            <a:r>
              <a:rPr lang="en-US" dirty="0" smtClean="0"/>
              <a:t>Research hypothesis cannot be directly tested .It can be tested through statistically.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1066800"/>
          </a:xfrm>
        </p:spPr>
        <p:txBody>
          <a:bodyPr/>
          <a:lstStyle/>
          <a:p>
            <a:r>
              <a:rPr lang="en-US" b="1" dirty="0" smtClean="0"/>
              <a:t>Directional hypothesis</a:t>
            </a:r>
            <a:endParaRPr lang="en-US" dirty="0"/>
          </a:p>
        </p:txBody>
      </p:sp>
      <p:sp>
        <p:nvSpPr>
          <p:cNvPr id="3" name="Content Placeholder 2"/>
          <p:cNvSpPr>
            <a:spLocks noGrp="1"/>
          </p:cNvSpPr>
          <p:nvPr>
            <p:ph idx="1"/>
          </p:nvPr>
        </p:nvSpPr>
        <p:spPr>
          <a:xfrm>
            <a:off x="457200" y="1371600"/>
            <a:ext cx="8229600" cy="5486400"/>
          </a:xfrm>
        </p:spPr>
        <p:txBody>
          <a:bodyPr>
            <a:normAutofit fontScale="70000" lnSpcReduction="20000"/>
          </a:bodyPr>
          <a:lstStyle/>
          <a:p>
            <a:pPr lvl="0"/>
            <a:r>
              <a:rPr lang="en-US" dirty="0" smtClean="0"/>
              <a:t>A directional hypothesis is one that </a:t>
            </a:r>
            <a:r>
              <a:rPr lang="en-US" dirty="0" smtClean="0">
                <a:solidFill>
                  <a:srgbClr val="FF0000"/>
                </a:solidFill>
              </a:rPr>
              <a:t>specifies the relationship or differences between variables</a:t>
            </a:r>
            <a:r>
              <a:rPr lang="en-US" dirty="0" smtClean="0"/>
              <a:t>. Here the researcher is more certain of anticipated evidence. This type of hypothesis is unidirectional.</a:t>
            </a:r>
          </a:p>
          <a:p>
            <a:pPr lvl="0"/>
            <a:endParaRPr lang="en-US" dirty="0" smtClean="0"/>
          </a:p>
          <a:p>
            <a:pPr>
              <a:buNone/>
            </a:pPr>
            <a:r>
              <a:rPr lang="en-US" dirty="0" smtClean="0"/>
              <a:t>	For example; There is a positive relationship between emotional intelligence and social adjustment of secondary school students.</a:t>
            </a:r>
          </a:p>
          <a:p>
            <a:endParaRPr lang="en-US" dirty="0" smtClean="0"/>
          </a:p>
          <a:p>
            <a:r>
              <a:rPr lang="en-US" dirty="0" smtClean="0"/>
              <a:t>This form of hypothesis is less safe than other type of hypothesis because it reveals two possible conditions.</a:t>
            </a:r>
          </a:p>
          <a:p>
            <a:endParaRPr lang="en-US" dirty="0" smtClean="0"/>
          </a:p>
          <a:p>
            <a:pPr lvl="0" fontAlgn="base"/>
            <a:endParaRPr lang="en-US" dirty="0" smtClean="0"/>
          </a:p>
          <a:p>
            <a:pPr lvl="0" fontAlgn="base"/>
            <a:r>
              <a:rPr lang="en-US" dirty="0" smtClean="0"/>
              <a:t>The researcher has examined the variables thoroughly and the available evidence supports the statement of a particular anticipated outcome.</a:t>
            </a:r>
          </a:p>
          <a:p>
            <a:pPr lvl="0" fontAlgn="base"/>
            <a:endParaRPr lang="en-US" dirty="0" smtClean="0"/>
          </a:p>
          <a:p>
            <a:r>
              <a:rPr lang="en-US" dirty="0" smtClean="0"/>
              <a:t>Directional hypothesis is also known as a </a:t>
            </a:r>
            <a:r>
              <a:rPr lang="en-US" dirty="0" smtClean="0">
                <a:solidFill>
                  <a:srgbClr val="FF0000"/>
                </a:solidFill>
              </a:rPr>
              <a:t>one-tailed test </a:t>
            </a:r>
            <a:r>
              <a:rPr lang="en-US" dirty="0" smtClean="0"/>
              <a:t>since the researcher is interested either in an increase or decrease in dependent variable, but not both.</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066800"/>
          </a:xfrm>
        </p:spPr>
        <p:txBody>
          <a:bodyPr/>
          <a:lstStyle/>
          <a:p>
            <a:r>
              <a:rPr lang="en-US" b="1" dirty="0" smtClean="0"/>
              <a:t>Non-directional hypothesis</a:t>
            </a:r>
            <a:endParaRPr lang="en-US" dirty="0"/>
          </a:p>
        </p:txBody>
      </p:sp>
      <p:sp>
        <p:nvSpPr>
          <p:cNvPr id="3" name="Content Placeholder 2"/>
          <p:cNvSpPr>
            <a:spLocks noGrp="1"/>
          </p:cNvSpPr>
          <p:nvPr>
            <p:ph idx="1"/>
          </p:nvPr>
        </p:nvSpPr>
        <p:spPr/>
        <p:txBody>
          <a:bodyPr>
            <a:normAutofit fontScale="92500"/>
          </a:bodyPr>
          <a:lstStyle/>
          <a:p>
            <a:pPr lvl="0">
              <a:buNone/>
            </a:pPr>
            <a:r>
              <a:rPr lang="en-US" b="1" dirty="0" smtClean="0"/>
              <a:t>	</a:t>
            </a:r>
            <a:r>
              <a:rPr lang="en-US" dirty="0" smtClean="0"/>
              <a:t>Non-directional hypothesis </a:t>
            </a:r>
            <a:r>
              <a:rPr lang="en-US" dirty="0" smtClean="0">
                <a:solidFill>
                  <a:srgbClr val="FF0000"/>
                </a:solidFill>
              </a:rPr>
              <a:t>does not state the direction of expected relationship </a:t>
            </a:r>
            <a:r>
              <a:rPr lang="en-US" dirty="0" smtClean="0"/>
              <a:t>between two or more variable.</a:t>
            </a:r>
          </a:p>
          <a:p>
            <a:pPr lvl="0"/>
            <a:endParaRPr lang="en-US" dirty="0" smtClean="0"/>
          </a:p>
          <a:p>
            <a:pPr>
              <a:buNone/>
            </a:pPr>
            <a:r>
              <a:rPr lang="en-US" dirty="0" smtClean="0"/>
              <a:t>	For example; there will be a difference between study habits of arts and science college students.</a:t>
            </a:r>
          </a:p>
          <a:p>
            <a:pPr>
              <a:buNone/>
            </a:pPr>
            <a:r>
              <a:rPr lang="en-US" dirty="0" smtClean="0"/>
              <a:t>	</a:t>
            </a:r>
          </a:p>
          <a:p>
            <a:pPr>
              <a:buNone/>
            </a:pPr>
            <a:r>
              <a:rPr lang="en-US" dirty="0" smtClean="0"/>
              <a:t>	This is also called two-tailed test since the researcher is interested in whether there is an increase or decrease due to independent variable.</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Null Hypothesis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Null Hypothesis states that no significant relationship or difference exist between the variables. </a:t>
            </a:r>
          </a:p>
          <a:p>
            <a:pPr lvl="0"/>
            <a:endParaRPr lang="en-US" dirty="0" smtClean="0"/>
          </a:p>
          <a:p>
            <a:pPr lvl="0"/>
            <a:r>
              <a:rPr lang="en-US" dirty="0" smtClean="0"/>
              <a:t>Null Hypothesis is denoted by H</a:t>
            </a:r>
            <a:r>
              <a:rPr lang="en-US" baseline="-25000" dirty="0" smtClean="0"/>
              <a:t> 0  </a:t>
            </a:r>
            <a:r>
              <a:rPr lang="en-US" dirty="0" smtClean="0"/>
              <a:t>. </a:t>
            </a:r>
          </a:p>
          <a:p>
            <a:pPr lvl="0"/>
            <a:endParaRPr lang="en-US" dirty="0" smtClean="0"/>
          </a:p>
          <a:p>
            <a:pPr lvl="0"/>
            <a:r>
              <a:rPr lang="en-US" dirty="0" smtClean="0"/>
              <a:t>Null Hypothesis is a statistical Hypothesis testable within the framework of probability theory. </a:t>
            </a:r>
          </a:p>
          <a:p>
            <a:pPr lvl="0"/>
            <a:endParaRPr lang="en-US" dirty="0" smtClean="0"/>
          </a:p>
          <a:p>
            <a:pPr lvl="0"/>
            <a:r>
              <a:rPr lang="en-US" dirty="0" smtClean="0"/>
              <a:t>A Null Hypothesis tentatively states that on the basis of evidence tested there is no difference. </a:t>
            </a:r>
          </a:p>
          <a:p>
            <a:pPr lvl="0"/>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smtClean="0"/>
              <a:t>Objectives</a:t>
            </a:r>
            <a:br>
              <a:rPr lang="en-US" b="1" dirty="0" smtClean="0"/>
            </a:br>
            <a:endParaRPr lang="en-US" b="1" dirty="0"/>
          </a:p>
        </p:txBody>
      </p:sp>
      <p:sp>
        <p:nvSpPr>
          <p:cNvPr id="3" name="Content Placeholder 2"/>
          <p:cNvSpPr>
            <a:spLocks noGrp="1"/>
          </p:cNvSpPr>
          <p:nvPr>
            <p:ph idx="1"/>
          </p:nvPr>
        </p:nvSpPr>
        <p:spPr>
          <a:xfrm>
            <a:off x="457200" y="1676400"/>
            <a:ext cx="8229600" cy="4898136"/>
          </a:xfrm>
        </p:spPr>
        <p:txBody>
          <a:bodyPr>
            <a:normAutofit lnSpcReduction="10000"/>
          </a:bodyPr>
          <a:lstStyle/>
          <a:p>
            <a:pPr>
              <a:buNone/>
            </a:pPr>
            <a:r>
              <a:rPr lang="en-US" dirty="0" smtClean="0"/>
              <a:t>	</a:t>
            </a:r>
            <a:r>
              <a:rPr lang="en-US" dirty="0" smtClean="0">
                <a:solidFill>
                  <a:srgbClr val="FF0000"/>
                </a:solidFill>
              </a:rPr>
              <a:t>objectives give more clarity to researchers and readers. </a:t>
            </a:r>
          </a:p>
          <a:p>
            <a:pPr>
              <a:buNone/>
            </a:pPr>
            <a:endParaRPr lang="en-US" dirty="0" smtClean="0"/>
          </a:p>
          <a:p>
            <a:pPr>
              <a:buNone/>
            </a:pPr>
            <a:r>
              <a:rPr lang="en-US" dirty="0" smtClean="0"/>
              <a:t>	</a:t>
            </a:r>
            <a:r>
              <a:rPr lang="en-US" dirty="0" smtClean="0">
                <a:solidFill>
                  <a:srgbClr val="00B0F0"/>
                </a:solidFill>
              </a:rPr>
              <a:t>Objectives are the foundations of the research, as they will guide the entire process of research. </a:t>
            </a:r>
          </a:p>
          <a:p>
            <a:pPr>
              <a:buNone/>
            </a:pPr>
            <a:endParaRPr lang="en-US" dirty="0" smtClean="0"/>
          </a:p>
          <a:p>
            <a:pPr>
              <a:buNone/>
            </a:pPr>
            <a:r>
              <a:rPr lang="en-US" dirty="0" smtClean="0"/>
              <a:t>	List of objectives should not be too lengthy not ambiguous. </a:t>
            </a:r>
          </a:p>
          <a:p>
            <a:pPr>
              <a:buNone/>
            </a:pPr>
            <a:endParaRPr lang="en-US" dirty="0" smtClean="0"/>
          </a:p>
          <a:p>
            <a:pPr>
              <a:buNone/>
            </a:pPr>
            <a:r>
              <a:rPr lang="en-US" dirty="0" smtClean="0"/>
              <a:t>	</a:t>
            </a:r>
            <a:r>
              <a:rPr lang="en-US" dirty="0" smtClean="0">
                <a:solidFill>
                  <a:srgbClr val="7030A0"/>
                </a:solidFill>
              </a:rPr>
              <a:t>The objectives we stated clearly to indicate what the researcher is trying to investigate.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Null Hypothesis…….</a:t>
            </a:r>
            <a:endParaRPr lang="en-US" dirty="0"/>
          </a:p>
        </p:txBody>
      </p:sp>
      <p:sp>
        <p:nvSpPr>
          <p:cNvPr id="3" name="Content Placeholder 2"/>
          <p:cNvSpPr>
            <a:spLocks noGrp="1"/>
          </p:cNvSpPr>
          <p:nvPr>
            <p:ph idx="1"/>
          </p:nvPr>
        </p:nvSpPr>
        <p:spPr/>
        <p:txBody>
          <a:bodyPr>
            <a:normAutofit/>
          </a:bodyPr>
          <a:lstStyle/>
          <a:p>
            <a:pPr lvl="0"/>
            <a:r>
              <a:rPr lang="en-US" dirty="0" smtClean="0"/>
              <a:t>By stating Null Hypothesis the researcher is establishing whether there is a difference or not. </a:t>
            </a:r>
          </a:p>
          <a:p>
            <a:pPr lvl="0"/>
            <a:endParaRPr lang="en-US" dirty="0" smtClean="0"/>
          </a:p>
          <a:p>
            <a:r>
              <a:rPr lang="en-US" dirty="0" smtClean="0"/>
              <a:t>For example: There is no significant difference in the mean score of achievement in mathematics of male and female higher secondary school students.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Operational Hypothesis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In the Operational Hypothesis the particulars regarding the measuring tools are included. </a:t>
            </a:r>
          </a:p>
          <a:p>
            <a:pPr lvl="0"/>
            <a:endParaRPr lang="en-US" dirty="0" smtClean="0"/>
          </a:p>
          <a:p>
            <a:pPr lvl="0"/>
            <a:r>
              <a:rPr lang="en-US" dirty="0" smtClean="0"/>
              <a:t>Operational Hypothesis can be formulated only if the tool is already known.</a:t>
            </a:r>
          </a:p>
          <a:p>
            <a:pPr lvl="0"/>
            <a:endParaRPr lang="en-US" dirty="0" smtClean="0"/>
          </a:p>
          <a:p>
            <a:r>
              <a:rPr lang="en-US" dirty="0" smtClean="0"/>
              <a:t>For example: There is no significant difference in the mean score of achievement in mathematics of males and females when achievement is measured with the help of achievement test in mathematics developed by the researcher.</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fontScale="90000"/>
          </a:bodyPr>
          <a:lstStyle/>
          <a:p>
            <a:r>
              <a:rPr lang="en-US" b="1" dirty="0" smtClean="0"/>
              <a:t>Importance of Hypothesis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5202936"/>
          </a:xfrm>
        </p:spPr>
        <p:txBody>
          <a:bodyPr>
            <a:normAutofit fontScale="85000" lnSpcReduction="20000"/>
          </a:bodyPr>
          <a:lstStyle/>
          <a:p>
            <a:pPr>
              <a:buNone/>
            </a:pPr>
            <a:endParaRPr lang="en-US" dirty="0" smtClean="0"/>
          </a:p>
          <a:p>
            <a:pPr lvl="0" fontAlgn="base"/>
            <a:r>
              <a:rPr lang="en-US" dirty="0" smtClean="0"/>
              <a:t>Hypothesis provides </a:t>
            </a:r>
            <a:r>
              <a:rPr lang="en-US" dirty="0" smtClean="0">
                <a:solidFill>
                  <a:srgbClr val="FF0000"/>
                </a:solidFill>
              </a:rPr>
              <a:t>direction</a:t>
            </a:r>
            <a:r>
              <a:rPr lang="en-US" dirty="0" smtClean="0"/>
              <a:t> to the researcher.  </a:t>
            </a:r>
          </a:p>
          <a:p>
            <a:pPr lvl="0" fontAlgn="base"/>
            <a:endParaRPr lang="en-US" dirty="0" smtClean="0"/>
          </a:p>
          <a:p>
            <a:pPr lvl="0" fontAlgn="base"/>
            <a:r>
              <a:rPr lang="en-US" dirty="0" smtClean="0"/>
              <a:t>It defines what is </a:t>
            </a:r>
            <a:r>
              <a:rPr lang="en-US" dirty="0" smtClean="0">
                <a:solidFill>
                  <a:srgbClr val="FF0000"/>
                </a:solidFill>
              </a:rPr>
              <a:t>relevant or irrelevant</a:t>
            </a:r>
            <a:r>
              <a:rPr lang="en-US" dirty="0" smtClean="0"/>
              <a:t>. </a:t>
            </a:r>
          </a:p>
          <a:p>
            <a:pPr lvl="0" fontAlgn="base"/>
            <a:endParaRPr lang="en-US" dirty="0" smtClean="0"/>
          </a:p>
          <a:p>
            <a:pPr lvl="0" fontAlgn="base"/>
            <a:r>
              <a:rPr lang="en-US" dirty="0" smtClean="0"/>
              <a:t>It helps to </a:t>
            </a:r>
            <a:r>
              <a:rPr lang="en-US" dirty="0" smtClean="0">
                <a:solidFill>
                  <a:srgbClr val="FF0000"/>
                </a:solidFill>
              </a:rPr>
              <a:t>prevent wastage in data collection as well as review of related literature</a:t>
            </a:r>
            <a:r>
              <a:rPr lang="en-US" dirty="0" smtClean="0"/>
              <a:t>.</a:t>
            </a:r>
          </a:p>
          <a:p>
            <a:pPr lvl="0" fontAlgn="base"/>
            <a:endParaRPr lang="en-US" dirty="0" smtClean="0"/>
          </a:p>
          <a:p>
            <a:pPr lvl="0" fontAlgn="base"/>
            <a:r>
              <a:rPr lang="en-US" dirty="0" smtClean="0"/>
              <a:t>It provides </a:t>
            </a:r>
            <a:r>
              <a:rPr lang="en-US" dirty="0" smtClean="0">
                <a:solidFill>
                  <a:srgbClr val="FF0000"/>
                </a:solidFill>
              </a:rPr>
              <a:t>direction to the thinking process </a:t>
            </a:r>
            <a:r>
              <a:rPr lang="en-US" dirty="0" smtClean="0"/>
              <a:t>and the process of discovery.</a:t>
            </a:r>
          </a:p>
          <a:p>
            <a:pPr lvl="0" fontAlgn="base"/>
            <a:endParaRPr lang="en-US" dirty="0" smtClean="0"/>
          </a:p>
          <a:p>
            <a:pPr lvl="0" fontAlgn="base"/>
            <a:r>
              <a:rPr lang="en-US" dirty="0" smtClean="0"/>
              <a:t>Hypothesis focuses and pinpoints the researcher and </a:t>
            </a:r>
            <a:r>
              <a:rPr lang="en-US" dirty="0" smtClean="0">
                <a:solidFill>
                  <a:srgbClr val="FF0000"/>
                </a:solidFill>
              </a:rPr>
              <a:t>avoids random and aimless wandering</a:t>
            </a:r>
            <a:r>
              <a:rPr lang="en-US" dirty="0" smtClean="0"/>
              <a:t>.</a:t>
            </a:r>
          </a:p>
          <a:p>
            <a:pPr lvl="0" fontAlgn="base"/>
            <a:endParaRPr lang="en-US" dirty="0" smtClean="0"/>
          </a:p>
          <a:p>
            <a:pPr lvl="0" fontAlgn="base"/>
            <a:r>
              <a:rPr lang="en-US" dirty="0" smtClean="0"/>
              <a:t>Hypothesis prevents </a:t>
            </a:r>
            <a:r>
              <a:rPr lang="en-US" dirty="0" smtClean="0">
                <a:solidFill>
                  <a:srgbClr val="FF0000"/>
                </a:solidFill>
              </a:rPr>
              <a:t>blind research.</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Importance of Hypothesis……..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fontAlgn="base"/>
            <a:r>
              <a:rPr lang="en-US" dirty="0" smtClean="0"/>
              <a:t>Hypothesis </a:t>
            </a:r>
            <a:r>
              <a:rPr lang="en-US" dirty="0" smtClean="0">
                <a:solidFill>
                  <a:srgbClr val="00B050"/>
                </a:solidFill>
              </a:rPr>
              <a:t>can place clear and specific goals </a:t>
            </a:r>
            <a:r>
              <a:rPr lang="en-US" dirty="0" smtClean="0"/>
              <a:t>before the researcher</a:t>
            </a:r>
            <a:r>
              <a:rPr lang="en-US" dirty="0" smtClean="0"/>
              <a:t>.</a:t>
            </a:r>
          </a:p>
          <a:p>
            <a:pPr lvl="0" fontAlgn="base"/>
            <a:endParaRPr lang="en-US" dirty="0" smtClean="0"/>
          </a:p>
          <a:p>
            <a:pPr lvl="0" fontAlgn="base"/>
            <a:r>
              <a:rPr lang="en-US" dirty="0" smtClean="0"/>
              <a:t>Hypothesis provides </a:t>
            </a:r>
            <a:r>
              <a:rPr lang="en-US" dirty="0" smtClean="0">
                <a:solidFill>
                  <a:srgbClr val="00B050"/>
                </a:solidFill>
              </a:rPr>
              <a:t>clarity to the researcher w</a:t>
            </a:r>
            <a:r>
              <a:rPr lang="en-US" dirty="0" smtClean="0"/>
              <a:t>ith respect to procedure and methods to be used in solving research problem</a:t>
            </a:r>
            <a:r>
              <a:rPr lang="en-US" dirty="0" smtClean="0"/>
              <a:t>.</a:t>
            </a:r>
          </a:p>
          <a:p>
            <a:pPr lvl="0" fontAlgn="base"/>
            <a:endParaRPr lang="en-US" dirty="0" smtClean="0"/>
          </a:p>
          <a:p>
            <a:pPr lvl="0" fontAlgn="base"/>
            <a:r>
              <a:rPr lang="en-US" dirty="0" smtClean="0"/>
              <a:t>Hypothesis makes the researcher alert about certain aspect of the problem which are relevant</a:t>
            </a:r>
            <a:r>
              <a:rPr lang="en-US" dirty="0" smtClean="0"/>
              <a:t>.</a:t>
            </a:r>
          </a:p>
          <a:p>
            <a:pPr lvl="0" fontAlgn="base"/>
            <a:endParaRPr lang="en-US" dirty="0" smtClean="0"/>
          </a:p>
          <a:p>
            <a:pPr lvl="0" fontAlgn="base"/>
            <a:r>
              <a:rPr lang="en-US" dirty="0" smtClean="0"/>
              <a:t>Hypothesis provides the </a:t>
            </a:r>
            <a:r>
              <a:rPr lang="en-US" dirty="0" smtClean="0">
                <a:solidFill>
                  <a:srgbClr val="00B050"/>
                </a:solidFill>
              </a:rPr>
              <a:t>basis for reporting the conclusion.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r>
              <a:rPr lang="en-US" b="1" dirty="0" smtClean="0"/>
              <a:t>Difficulties / Errors in the formulation of hypothesis </a:t>
            </a:r>
            <a:endParaRPr lang="en-US" dirty="0"/>
          </a:p>
        </p:txBody>
      </p:sp>
      <p:sp>
        <p:nvSpPr>
          <p:cNvPr id="3" name="Content Placeholder 2"/>
          <p:cNvSpPr>
            <a:spLocks noGrp="1"/>
          </p:cNvSpPr>
          <p:nvPr>
            <p:ph idx="1"/>
          </p:nvPr>
        </p:nvSpPr>
        <p:spPr/>
        <p:txBody>
          <a:bodyPr>
            <a:normAutofit fontScale="92500" lnSpcReduction="10000"/>
          </a:bodyPr>
          <a:lstStyle/>
          <a:p>
            <a:pPr lvl="0" fontAlgn="base"/>
            <a:r>
              <a:rPr lang="en-US" dirty="0" smtClean="0"/>
              <a:t>Absence of knowledge of a clear theoretical framework.</a:t>
            </a:r>
          </a:p>
          <a:p>
            <a:pPr lvl="0" fontAlgn="base"/>
            <a:endParaRPr lang="en-US" dirty="0" smtClean="0"/>
          </a:p>
          <a:p>
            <a:pPr lvl="0" fontAlgn="base"/>
            <a:r>
              <a:rPr lang="en-US" dirty="0" smtClean="0"/>
              <a:t>Lack of ability to make use of the theoretical framework logically.</a:t>
            </a:r>
          </a:p>
          <a:p>
            <a:pPr lvl="0" fontAlgn="base"/>
            <a:endParaRPr lang="en-US" dirty="0" smtClean="0"/>
          </a:p>
          <a:p>
            <a:pPr lvl="0" fontAlgn="base"/>
            <a:r>
              <a:rPr lang="en-US" dirty="0" smtClean="0"/>
              <a:t>Vagueness of the statement.</a:t>
            </a:r>
          </a:p>
          <a:p>
            <a:pPr lvl="0" fontAlgn="base"/>
            <a:endParaRPr lang="en-US" dirty="0" smtClean="0"/>
          </a:p>
          <a:p>
            <a:pPr lvl="0" fontAlgn="base"/>
            <a:r>
              <a:rPr lang="en-US" dirty="0" smtClean="0"/>
              <a:t>Lack of acquaintance with the available research technique resulting in failure in phrasing hypothesis properly.</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066800"/>
          </a:xfrm>
        </p:spPr>
        <p:txBody>
          <a:bodyPr>
            <a:normAutofit/>
          </a:bodyPr>
          <a:lstStyle/>
          <a:p>
            <a:r>
              <a:rPr lang="en-US" b="1" dirty="0" smtClean="0"/>
              <a:t>Advantages of hypothesis</a:t>
            </a:r>
            <a:endParaRPr lang="en-US" dirty="0"/>
          </a:p>
        </p:txBody>
      </p:sp>
      <p:sp>
        <p:nvSpPr>
          <p:cNvPr id="3" name="Content Placeholder 2"/>
          <p:cNvSpPr>
            <a:spLocks noGrp="1"/>
          </p:cNvSpPr>
          <p:nvPr>
            <p:ph idx="1"/>
          </p:nvPr>
        </p:nvSpPr>
        <p:spPr>
          <a:xfrm>
            <a:off x="457200" y="1295400"/>
            <a:ext cx="8229600" cy="5279136"/>
          </a:xfrm>
        </p:spPr>
        <p:txBody>
          <a:bodyPr>
            <a:normAutofit fontScale="92500" lnSpcReduction="10000"/>
          </a:bodyPr>
          <a:lstStyle/>
          <a:p>
            <a:endParaRPr lang="en-US" dirty="0" smtClean="0"/>
          </a:p>
          <a:p>
            <a:pPr lvl="0" fontAlgn="base"/>
            <a:r>
              <a:rPr lang="en-US" dirty="0" smtClean="0"/>
              <a:t>Framework for research procedure and methodology</a:t>
            </a:r>
          </a:p>
          <a:p>
            <a:pPr lvl="0" fontAlgn="base"/>
            <a:endParaRPr lang="en-US" dirty="0" smtClean="0"/>
          </a:p>
          <a:p>
            <a:pPr lvl="0" fontAlgn="base"/>
            <a:r>
              <a:rPr lang="en-US" dirty="0" smtClean="0"/>
              <a:t>Verification of the result is possible with hypothesis. Through verification hypothesis can be sustained or refuted.</a:t>
            </a:r>
          </a:p>
          <a:p>
            <a:pPr lvl="0" fontAlgn="base"/>
            <a:endParaRPr lang="en-US" dirty="0" smtClean="0"/>
          </a:p>
          <a:p>
            <a:pPr lvl="0" fontAlgn="base"/>
            <a:r>
              <a:rPr lang="en-US" dirty="0" smtClean="0"/>
              <a:t>Procedure of data collection</a:t>
            </a:r>
          </a:p>
          <a:p>
            <a:pPr lvl="0" fontAlgn="base"/>
            <a:endParaRPr lang="en-US" dirty="0" smtClean="0"/>
          </a:p>
          <a:p>
            <a:pPr lvl="0" fontAlgn="base"/>
            <a:r>
              <a:rPr lang="en-US" dirty="0" smtClean="0"/>
              <a:t>Conclusion: The conclusions of the research problem can be stated in the context of initial hypothesis.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229600" cy="1066800"/>
          </a:xfrm>
        </p:spPr>
        <p:txBody>
          <a:bodyPr>
            <a:normAutofit fontScale="90000"/>
          </a:bodyPr>
          <a:lstStyle/>
          <a:p>
            <a:r>
              <a:rPr lang="en-US" b="1" dirty="0" smtClean="0"/>
              <a:t>Criteria for evaluating Hypothesis</a:t>
            </a:r>
            <a:r>
              <a:rPr lang="en-US" dirty="0" smtClean="0"/>
              <a:t/>
            </a:r>
            <a:br>
              <a:rPr lang="en-US" dirty="0" smtClean="0"/>
            </a:br>
            <a:endParaRPr lang="en-US" dirty="0"/>
          </a:p>
        </p:txBody>
      </p:sp>
      <p:sp>
        <p:nvSpPr>
          <p:cNvPr id="3" name="Content Placeholder 2"/>
          <p:cNvSpPr>
            <a:spLocks noGrp="1"/>
          </p:cNvSpPr>
          <p:nvPr>
            <p:ph idx="1"/>
          </p:nvPr>
        </p:nvSpPr>
        <p:spPr>
          <a:xfrm>
            <a:off x="457200" y="1295400"/>
            <a:ext cx="8229600" cy="5279136"/>
          </a:xfrm>
        </p:spPr>
        <p:txBody>
          <a:bodyPr>
            <a:normAutofit lnSpcReduction="10000"/>
          </a:bodyPr>
          <a:lstStyle/>
          <a:p>
            <a:pPr lvl="0" fontAlgn="base"/>
            <a:r>
              <a:rPr lang="en-US" dirty="0" smtClean="0"/>
              <a:t>Possibility of explanation: A satisfactory hypothesis should have relevant and logical explanation about the relationship of variables included in it.</a:t>
            </a:r>
          </a:p>
          <a:p>
            <a:pPr lvl="0" fontAlgn="base"/>
            <a:endParaRPr lang="en-US" dirty="0" smtClean="0"/>
          </a:p>
          <a:p>
            <a:pPr lvl="0" fontAlgn="base"/>
            <a:r>
              <a:rPr lang="en-US" dirty="0" smtClean="0"/>
              <a:t>Testability of explanation. The variables of the hypothesis should be measureable and quantifiable.</a:t>
            </a:r>
          </a:p>
          <a:p>
            <a:pPr lvl="0" fontAlgn="base"/>
            <a:endParaRPr lang="en-US" dirty="0" smtClean="0"/>
          </a:p>
          <a:p>
            <a:pPr lvl="0" fontAlgn="base"/>
            <a:r>
              <a:rPr lang="en-US" dirty="0" smtClean="0"/>
              <a:t>Adequacy of scope: A hypothesis is more useful if it establishes a generalization that can be applied in many areas of research.</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Criteria for evaluating Hypothesis……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fontAlgn="base"/>
            <a:r>
              <a:rPr lang="en-US" dirty="0" smtClean="0"/>
              <a:t>Root in existing theories: A useful hypothesis, adds something to previously established knowledge by supporting, qualifying and refuting or enlarging upon existing theories it must be consistent with existing theories and transform them into more perfect explanatory schemes.</a:t>
            </a:r>
          </a:p>
          <a:p>
            <a:pPr lvl="0" fontAlgn="base"/>
            <a:endParaRPr lang="en-US" dirty="0" smtClean="0"/>
          </a:p>
          <a:p>
            <a:pPr lvl="0" fontAlgn="base"/>
            <a:r>
              <a:rPr lang="en-US" dirty="0" smtClean="0"/>
              <a:t>Simplicity of explanation: If two hypotheses are capable of explaining the same facts, the simpler one is better hypothesis. Simplicity means that the hypothesis explains the phenomena with the least complex theoretical structure.</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smtClean="0"/>
              <a:t>Testing of Hypothesis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5202936"/>
          </a:xfrm>
        </p:spPr>
        <p:txBody>
          <a:bodyPr>
            <a:normAutofit lnSpcReduction="10000"/>
          </a:bodyPr>
          <a:lstStyle/>
          <a:p>
            <a:r>
              <a:rPr lang="en-US" dirty="0" smtClean="0"/>
              <a:t>After formulating hypothesis they are subjected to empirical as well as logical testing to prove or disprove the hypothesis.</a:t>
            </a:r>
          </a:p>
          <a:p>
            <a:endParaRPr lang="en-US" dirty="0" smtClean="0"/>
          </a:p>
          <a:p>
            <a:r>
              <a:rPr lang="en-US" dirty="0" smtClean="0"/>
              <a:t>Hypothesis have to be tested of their deduced consequence. </a:t>
            </a:r>
          </a:p>
          <a:p>
            <a:endParaRPr lang="en-US" dirty="0" smtClean="0"/>
          </a:p>
          <a:p>
            <a:r>
              <a:rPr lang="en-US" dirty="0" smtClean="0"/>
              <a:t>Intellectual and disciplined effort is needed for the deduction of consequences .</a:t>
            </a:r>
          </a:p>
          <a:p>
            <a:endParaRPr lang="en-US" dirty="0" smtClean="0"/>
          </a:p>
          <a:p>
            <a:r>
              <a:rPr lang="en-US" dirty="0" smtClean="0"/>
              <a:t>Here the researcher is testing the deduced consequences of hypothesis.</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b="1" dirty="0" smtClean="0"/>
              <a:t>Testing of Hypothesis……</a:t>
            </a:r>
            <a:endParaRPr lang="en-US" dirty="0"/>
          </a:p>
        </p:txBody>
      </p:sp>
      <p:sp>
        <p:nvSpPr>
          <p:cNvPr id="3" name="Content Placeholder 2"/>
          <p:cNvSpPr>
            <a:spLocks noGrp="1"/>
          </p:cNvSpPr>
          <p:nvPr>
            <p:ph idx="1"/>
          </p:nvPr>
        </p:nvSpPr>
        <p:spPr>
          <a:xfrm>
            <a:off x="457200" y="1828800"/>
            <a:ext cx="8229600" cy="4745736"/>
          </a:xfrm>
        </p:spPr>
        <p:txBody>
          <a:bodyPr>
            <a:normAutofit lnSpcReduction="10000"/>
          </a:bodyPr>
          <a:lstStyle/>
          <a:p>
            <a:r>
              <a:rPr lang="en-US" dirty="0" smtClean="0"/>
              <a:t> Once all the deduced consequences after testing come out to be true, the hypothesis is confirmed. </a:t>
            </a:r>
          </a:p>
          <a:p>
            <a:endParaRPr lang="en-US" dirty="0" smtClean="0"/>
          </a:p>
          <a:p>
            <a:r>
              <a:rPr lang="en-US" dirty="0" smtClean="0"/>
              <a:t>If some of the consequences are true and some others not, the hypothesis need to be examined afresh.</a:t>
            </a:r>
          </a:p>
          <a:p>
            <a:endParaRPr lang="en-US" dirty="0" smtClean="0"/>
          </a:p>
          <a:p>
            <a:pPr>
              <a:buNone/>
            </a:pPr>
            <a:endParaRPr lang="en-US" dirty="0" smtClean="0"/>
          </a:p>
          <a:p>
            <a:r>
              <a:rPr lang="en-US" dirty="0" smtClean="0"/>
              <a:t>In order to test hypothesis researcher have to develop necessary data collecting tool, </a:t>
            </a:r>
            <a:r>
              <a:rPr lang="en-US" dirty="0" err="1" smtClean="0"/>
              <a:t>analyse</a:t>
            </a:r>
            <a:r>
              <a:rPr lang="en-US" dirty="0" smtClean="0"/>
              <a:t> data using proper statistical techniques.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fontScale="90000"/>
          </a:bodyPr>
          <a:lstStyle/>
          <a:p>
            <a:r>
              <a:rPr lang="en-US" b="1" dirty="0" smtClean="0"/>
              <a:t>Objectives are of two types:</a:t>
            </a:r>
            <a:br>
              <a:rPr lang="en-US" b="1" dirty="0" smtClean="0"/>
            </a:br>
            <a:endParaRPr lang="en-US" b="1" dirty="0"/>
          </a:p>
        </p:txBody>
      </p:sp>
      <p:sp>
        <p:nvSpPr>
          <p:cNvPr id="3" name="Content Placeholder 2"/>
          <p:cNvSpPr>
            <a:spLocks noGrp="1"/>
          </p:cNvSpPr>
          <p:nvPr>
            <p:ph idx="1"/>
          </p:nvPr>
        </p:nvSpPr>
        <p:spPr>
          <a:xfrm>
            <a:off x="457200" y="1371600"/>
            <a:ext cx="8229600" cy="5202936"/>
          </a:xfrm>
        </p:spPr>
        <p:txBody>
          <a:bodyPr>
            <a:normAutofit fontScale="77500" lnSpcReduction="20000"/>
          </a:bodyPr>
          <a:lstStyle/>
          <a:p>
            <a:pPr lvl="0">
              <a:buNone/>
            </a:pPr>
            <a:endParaRPr lang="en-US" dirty="0" smtClean="0"/>
          </a:p>
          <a:p>
            <a:pPr marL="624078" lvl="0" indent="-514350">
              <a:buAutoNum type="arabicPeriod"/>
            </a:pPr>
            <a:r>
              <a:rPr lang="en-US" b="1" dirty="0" smtClean="0">
                <a:solidFill>
                  <a:srgbClr val="7030A0"/>
                </a:solidFill>
              </a:rPr>
              <a:t>Major objective</a:t>
            </a:r>
            <a:r>
              <a:rPr lang="en-US" dirty="0" smtClean="0"/>
              <a:t>: which shows overall goal of the particular study.</a:t>
            </a:r>
          </a:p>
          <a:p>
            <a:pPr marL="624078" lvl="0" indent="-514350">
              <a:buAutoNum type="arabicPeriod"/>
            </a:pPr>
            <a:endParaRPr lang="en-US" dirty="0" smtClean="0"/>
          </a:p>
          <a:p>
            <a:pPr>
              <a:buNone/>
            </a:pPr>
            <a:r>
              <a:rPr lang="en-US" dirty="0" smtClean="0"/>
              <a:t>		Ex:	To find out the effectiveness of CAI on 			achievement in biology among secondary 			school students.</a:t>
            </a:r>
          </a:p>
          <a:p>
            <a:pPr>
              <a:buNone/>
            </a:pPr>
            <a:endParaRPr lang="en-US" dirty="0" smtClean="0"/>
          </a:p>
          <a:p>
            <a:pPr lvl="0">
              <a:buNone/>
            </a:pPr>
            <a:r>
              <a:rPr lang="en-US" dirty="0" smtClean="0"/>
              <a:t>2</a:t>
            </a:r>
            <a:r>
              <a:rPr lang="en-US" b="1" dirty="0" smtClean="0"/>
              <a:t>.   </a:t>
            </a:r>
            <a:r>
              <a:rPr lang="en-US" b="1" dirty="0" smtClean="0">
                <a:solidFill>
                  <a:srgbClr val="00B0F0"/>
                </a:solidFill>
              </a:rPr>
              <a:t>Minor objectives</a:t>
            </a:r>
            <a:r>
              <a:rPr lang="en-US" b="1" dirty="0" smtClean="0"/>
              <a:t>: </a:t>
            </a:r>
            <a:r>
              <a:rPr lang="en-US" dirty="0" smtClean="0"/>
              <a:t>which shows specific goals of the     	particular study.</a:t>
            </a:r>
          </a:p>
          <a:p>
            <a:pPr lvl="0">
              <a:buNone/>
            </a:pPr>
            <a:endParaRPr lang="en-US" dirty="0" smtClean="0"/>
          </a:p>
          <a:p>
            <a:pPr>
              <a:buNone/>
            </a:pPr>
            <a:r>
              <a:rPr lang="en-US" dirty="0" smtClean="0"/>
              <a:t>		Ex: 	1. To develop achievement test in biology.</a:t>
            </a:r>
          </a:p>
          <a:p>
            <a:pPr>
              <a:buNone/>
            </a:pPr>
            <a:endParaRPr lang="en-US" dirty="0" smtClean="0"/>
          </a:p>
          <a:p>
            <a:pPr>
              <a:buNone/>
            </a:pPr>
            <a:r>
              <a:rPr lang="en-US" dirty="0" smtClean="0"/>
              <a:t>			2. To find out the effectiveness of CAI 			on achievement in biology among 				secondary school students based on 				gender.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1066800"/>
          </a:xfrm>
        </p:spPr>
        <p:txBody>
          <a:bodyPr>
            <a:normAutofit fontScale="90000"/>
          </a:bodyPr>
          <a:lstStyle/>
          <a:p>
            <a:r>
              <a:rPr lang="en-US" b="1" dirty="0" smtClean="0"/>
              <a:t>Hypotheses/Research Question</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5050536"/>
          </a:xfrm>
        </p:spPr>
        <p:txBody>
          <a:bodyPr>
            <a:normAutofit/>
          </a:bodyPr>
          <a:lstStyle/>
          <a:p>
            <a:r>
              <a:rPr lang="en-US" dirty="0" smtClean="0"/>
              <a:t>It is a statement temporarily accepted as true on the basis of what is known about the at the time.</a:t>
            </a:r>
          </a:p>
          <a:p>
            <a:endParaRPr lang="en-US" dirty="0" smtClean="0"/>
          </a:p>
          <a:p>
            <a:r>
              <a:rPr lang="en-US" dirty="0" smtClean="0"/>
              <a:t>It is based on the analysis of several solutions. </a:t>
            </a:r>
          </a:p>
          <a:p>
            <a:endParaRPr lang="en-US" dirty="0" smtClean="0"/>
          </a:p>
          <a:p>
            <a:r>
              <a:rPr lang="en-US" dirty="0" smtClean="0"/>
              <a:t>The word hypothesis is derived from the Greek word –</a:t>
            </a:r>
          </a:p>
          <a:p>
            <a:pPr lvl="2">
              <a:buNone/>
            </a:pPr>
            <a:endParaRPr lang="en-US" dirty="0" smtClean="0"/>
          </a:p>
          <a:p>
            <a:pPr lvl="2">
              <a:buNone/>
            </a:pPr>
            <a:r>
              <a:rPr lang="en-US" dirty="0" smtClean="0">
                <a:solidFill>
                  <a:srgbClr val="FF0000"/>
                </a:solidFill>
              </a:rPr>
              <a:t> ‘</a:t>
            </a:r>
            <a:r>
              <a:rPr lang="en-US" dirty="0" err="1" smtClean="0">
                <a:solidFill>
                  <a:srgbClr val="FF0000"/>
                </a:solidFill>
              </a:rPr>
              <a:t>hypotithenai</a:t>
            </a:r>
            <a:r>
              <a:rPr lang="en-US" dirty="0" smtClean="0">
                <a:solidFill>
                  <a:srgbClr val="FF0000"/>
                </a:solidFill>
              </a:rPr>
              <a:t>’  =‘to put under’ or ‘to suppose’.</a:t>
            </a:r>
          </a:p>
          <a:p>
            <a:pPr lvl="2"/>
            <a:endParaRPr lang="en-US" dirty="0" smtClean="0"/>
          </a:p>
          <a:p>
            <a:r>
              <a:rPr lang="en-US" dirty="0" smtClean="0">
                <a:solidFill>
                  <a:srgbClr val="FF0000"/>
                </a:solidFill>
              </a:rPr>
              <a:t>Hypothesis</a:t>
            </a:r>
            <a:r>
              <a:rPr lang="en-US" dirty="0" smtClean="0"/>
              <a:t> is singular and plural is </a:t>
            </a:r>
            <a:r>
              <a:rPr lang="en-US" dirty="0" smtClean="0">
                <a:solidFill>
                  <a:srgbClr val="00B050"/>
                </a:solidFill>
              </a:rPr>
              <a:t>Hypotheses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b="1" dirty="0" smtClean="0"/>
              <a:t>Hypotheses…..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The word hypothesis consists of two words 			</a:t>
            </a:r>
          </a:p>
          <a:p>
            <a:pPr>
              <a:buNone/>
            </a:pPr>
            <a:r>
              <a:rPr lang="en-US" dirty="0" smtClean="0"/>
              <a:t>			‘</a:t>
            </a:r>
            <a:r>
              <a:rPr lang="en-US" dirty="0" smtClean="0">
                <a:solidFill>
                  <a:srgbClr val="FF0000"/>
                </a:solidFill>
              </a:rPr>
              <a:t>Hypo</a:t>
            </a:r>
            <a:r>
              <a:rPr lang="en-US" dirty="0" smtClean="0"/>
              <a:t>’ and ‘</a:t>
            </a:r>
            <a:r>
              <a:rPr lang="en-US" dirty="0" smtClean="0">
                <a:solidFill>
                  <a:srgbClr val="0070C0"/>
                </a:solidFill>
              </a:rPr>
              <a:t>thesis</a:t>
            </a:r>
            <a:r>
              <a:rPr lang="en-US" dirty="0" smtClean="0"/>
              <a:t>’</a:t>
            </a:r>
          </a:p>
          <a:p>
            <a:pPr>
              <a:buNone/>
            </a:pPr>
            <a:endParaRPr lang="en-US" dirty="0" smtClean="0"/>
          </a:p>
          <a:p>
            <a:pPr>
              <a:buNone/>
            </a:pPr>
            <a:r>
              <a:rPr lang="en-US" dirty="0" smtClean="0"/>
              <a:t> ‘</a:t>
            </a:r>
            <a:r>
              <a:rPr lang="en-US" dirty="0" smtClean="0">
                <a:solidFill>
                  <a:srgbClr val="FF0000"/>
                </a:solidFill>
              </a:rPr>
              <a:t>Hypo</a:t>
            </a:r>
            <a:r>
              <a:rPr lang="en-US" dirty="0" smtClean="0"/>
              <a:t>’ means </a:t>
            </a:r>
            <a:r>
              <a:rPr lang="en-US" dirty="0" smtClean="0">
                <a:solidFill>
                  <a:srgbClr val="FF0000"/>
                </a:solidFill>
              </a:rPr>
              <a:t>tentative</a:t>
            </a:r>
            <a:r>
              <a:rPr lang="en-US" dirty="0" smtClean="0"/>
              <a:t> or </a:t>
            </a:r>
            <a:r>
              <a:rPr lang="en-US" dirty="0" smtClean="0">
                <a:solidFill>
                  <a:srgbClr val="FF0000"/>
                </a:solidFill>
              </a:rPr>
              <a:t>subject to the verification </a:t>
            </a:r>
            <a:r>
              <a:rPr lang="en-US" dirty="0" smtClean="0"/>
              <a:t>and</a:t>
            </a:r>
          </a:p>
          <a:p>
            <a:pPr>
              <a:buNone/>
            </a:pPr>
            <a:endParaRPr lang="en-US" dirty="0" smtClean="0"/>
          </a:p>
          <a:p>
            <a:pPr>
              <a:buNone/>
            </a:pPr>
            <a:r>
              <a:rPr lang="en-US" dirty="0" smtClean="0"/>
              <a:t>‘</a:t>
            </a:r>
            <a:r>
              <a:rPr lang="en-US" dirty="0" smtClean="0">
                <a:solidFill>
                  <a:srgbClr val="0070C0"/>
                </a:solidFill>
              </a:rPr>
              <a:t>Thesis</a:t>
            </a:r>
            <a:r>
              <a:rPr lang="en-US" dirty="0" smtClean="0"/>
              <a:t>’ means </a:t>
            </a:r>
            <a:r>
              <a:rPr lang="en-US" dirty="0" smtClean="0">
                <a:solidFill>
                  <a:srgbClr val="0070C0"/>
                </a:solidFill>
              </a:rPr>
              <a:t>statement about solution of a problem</a:t>
            </a:r>
            <a:r>
              <a:rPr lang="en-US" dirty="0" smtClean="0"/>
              <a:t>. </a:t>
            </a:r>
          </a:p>
          <a:p>
            <a:pPr>
              <a:buNone/>
            </a:pPr>
            <a:endParaRPr lang="en-US" dirty="0" smtClean="0"/>
          </a:p>
          <a:p>
            <a:pPr>
              <a:buNone/>
            </a:pPr>
            <a:r>
              <a:rPr lang="en-US" dirty="0" smtClean="0"/>
              <a:t>	The word “Hypothesis” =tentative statement about solution of a problem or Hypothesis means the guesses to solve the research problem.</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066800"/>
          </a:xfrm>
        </p:spPr>
        <p:txBody>
          <a:bodyPr/>
          <a:lstStyle/>
          <a:p>
            <a:r>
              <a:rPr lang="en-US" b="1" dirty="0" smtClean="0">
                <a:solidFill>
                  <a:srgbClr val="FF0000"/>
                </a:solidFill>
              </a:rPr>
              <a:t>Definition</a:t>
            </a:r>
            <a:endParaRPr lang="en-US" dirty="0">
              <a:solidFill>
                <a:srgbClr val="FF0000"/>
              </a:solidFill>
            </a:endParaRPr>
          </a:p>
        </p:txBody>
      </p:sp>
      <p:sp>
        <p:nvSpPr>
          <p:cNvPr id="3" name="Content Placeholder 2"/>
          <p:cNvSpPr>
            <a:spLocks noGrp="1"/>
          </p:cNvSpPr>
          <p:nvPr>
            <p:ph idx="1"/>
          </p:nvPr>
        </p:nvSpPr>
        <p:spPr>
          <a:xfrm>
            <a:off x="457200" y="1524000"/>
            <a:ext cx="8229600" cy="5334000"/>
          </a:xfrm>
        </p:spPr>
        <p:txBody>
          <a:bodyPr>
            <a:normAutofit fontScale="85000" lnSpcReduction="20000"/>
          </a:bodyPr>
          <a:lstStyle/>
          <a:p>
            <a:endParaRPr lang="en-US" dirty="0" smtClean="0"/>
          </a:p>
          <a:p>
            <a:r>
              <a:rPr lang="en-US" dirty="0" smtClean="0"/>
              <a:t>According to</a:t>
            </a:r>
            <a:r>
              <a:rPr lang="en-US" b="1" dirty="0" smtClean="0"/>
              <a:t> John W .Best</a:t>
            </a:r>
            <a:r>
              <a:rPr lang="en-US" dirty="0" smtClean="0"/>
              <a:t>, </a:t>
            </a:r>
            <a:r>
              <a:rPr lang="en-US" i="1" dirty="0" smtClean="0">
                <a:solidFill>
                  <a:srgbClr val="00B050"/>
                </a:solidFill>
              </a:rPr>
              <a:t>“Hypothesis is a shrewd guess or inferences that is formulated and provisionally adopted to explain observed fact or conditions and to guide in further investigation”. </a:t>
            </a:r>
            <a:endParaRPr lang="en-US" dirty="0" smtClean="0">
              <a:solidFill>
                <a:srgbClr val="00B050"/>
              </a:solidFill>
            </a:endParaRPr>
          </a:p>
          <a:p>
            <a:pPr>
              <a:buNone/>
            </a:pPr>
            <a:r>
              <a:rPr lang="en-US" dirty="0" smtClean="0"/>
              <a:t> </a:t>
            </a:r>
          </a:p>
          <a:p>
            <a:r>
              <a:rPr lang="en-US" dirty="0" smtClean="0"/>
              <a:t>According to</a:t>
            </a:r>
            <a:r>
              <a:rPr lang="en-US" b="1" dirty="0" smtClean="0"/>
              <a:t> Carter V. Good</a:t>
            </a:r>
            <a:r>
              <a:rPr lang="en-US" dirty="0" smtClean="0">
                <a:solidFill>
                  <a:schemeClr val="accent4"/>
                </a:solidFill>
              </a:rPr>
              <a:t>, </a:t>
            </a:r>
            <a:r>
              <a:rPr lang="en-US" i="1" dirty="0" smtClean="0">
                <a:solidFill>
                  <a:schemeClr val="accent4"/>
                </a:solidFill>
              </a:rPr>
              <a:t>“A hypothesis is an informed guess or inference , with a reasonable chance of being right, formulated and tentatively adopted to explain observed facts or conditions and to give in further investigation”.</a:t>
            </a:r>
            <a:endParaRPr lang="en-US" dirty="0" smtClean="0">
              <a:solidFill>
                <a:schemeClr val="accent4"/>
              </a:solidFill>
            </a:endParaRPr>
          </a:p>
          <a:p>
            <a:endParaRPr lang="en-US" dirty="0" smtClean="0"/>
          </a:p>
          <a:p>
            <a:r>
              <a:rPr lang="en-US" dirty="0" smtClean="0"/>
              <a:t>According to </a:t>
            </a:r>
            <a:r>
              <a:rPr lang="en-US" b="1" dirty="0" smtClean="0"/>
              <a:t>George </a:t>
            </a:r>
            <a:r>
              <a:rPr lang="en-US" b="1" dirty="0" err="1" smtClean="0"/>
              <a:t>G.Mouly</a:t>
            </a:r>
            <a:r>
              <a:rPr lang="en-US" dirty="0" smtClean="0"/>
              <a:t> , </a:t>
            </a:r>
            <a:r>
              <a:rPr lang="en-US" i="1" dirty="0" smtClean="0">
                <a:solidFill>
                  <a:srgbClr val="00B0F0"/>
                </a:solidFill>
              </a:rPr>
              <a:t>“ Hypothesis is an assumption or proposition whose tenability is to tested on the basis of comparability of its implication with empirical evidence and previous knowledge”.</a:t>
            </a:r>
            <a:endParaRPr lang="en-US" dirty="0" smtClean="0">
              <a:solidFill>
                <a:srgbClr val="00B0F0"/>
              </a:solidFill>
            </a:endParaRPr>
          </a:p>
          <a:p>
            <a:endParaRPr lang="en-US" dirty="0" smtClean="0">
              <a:solidFill>
                <a:srgbClr val="00B0F0"/>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a:t>
            </a:r>
          </a:p>
          <a:p>
            <a:pPr>
              <a:buNone/>
            </a:pPr>
            <a:endParaRPr lang="en-US" b="1" dirty="0" smtClean="0"/>
          </a:p>
          <a:p>
            <a:pPr>
              <a:buNone/>
            </a:pPr>
            <a:r>
              <a:rPr lang="en-US" b="1" dirty="0" smtClean="0"/>
              <a:t>	Find out Difference between Assumption, Postulate and Hypothesis.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b="1" dirty="0" smtClean="0"/>
              <a:t>Criteria for a good hypothesis </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5126736"/>
          </a:xfrm>
        </p:spPr>
        <p:txBody>
          <a:bodyPr>
            <a:normAutofit fontScale="77500" lnSpcReduction="20000"/>
          </a:bodyPr>
          <a:lstStyle/>
          <a:p>
            <a:pPr lvl="0" fontAlgn="base"/>
            <a:r>
              <a:rPr lang="en-US" b="1" dirty="0" smtClean="0">
                <a:solidFill>
                  <a:srgbClr val="00B0F0"/>
                </a:solidFill>
              </a:rPr>
              <a:t>Hypothesis must be conceptually clear</a:t>
            </a:r>
          </a:p>
          <a:p>
            <a:pPr lvl="0" fontAlgn="base"/>
            <a:endParaRPr lang="en-US" dirty="0" smtClean="0">
              <a:solidFill>
                <a:srgbClr val="7030A0"/>
              </a:solidFill>
            </a:endParaRPr>
          </a:p>
          <a:p>
            <a:pPr lvl="0" fontAlgn="base"/>
            <a:r>
              <a:rPr lang="en-US" b="1" dirty="0" smtClean="0">
                <a:solidFill>
                  <a:srgbClr val="7030A0"/>
                </a:solidFill>
              </a:rPr>
              <a:t>Hypothesis should be empirically testable</a:t>
            </a:r>
            <a:r>
              <a:rPr lang="en-US" b="1" dirty="0" smtClean="0"/>
              <a:t>: </a:t>
            </a:r>
            <a:r>
              <a:rPr lang="en-US" dirty="0" smtClean="0"/>
              <a:t>Hypothesis must be stated in such a way that it is possible to deduce logically certain inferences from it and which in turn be tested by observation in the field.</a:t>
            </a:r>
          </a:p>
          <a:p>
            <a:pPr lvl="0" fontAlgn="base"/>
            <a:endParaRPr lang="en-US" dirty="0" smtClean="0"/>
          </a:p>
          <a:p>
            <a:pPr lvl="0" fontAlgn="base"/>
            <a:r>
              <a:rPr lang="en-US" b="1" dirty="0" smtClean="0">
                <a:solidFill>
                  <a:srgbClr val="00B050"/>
                </a:solidFill>
              </a:rPr>
              <a:t>The Hypothesis must be specific</a:t>
            </a:r>
            <a:endParaRPr lang="en-US" dirty="0" smtClean="0">
              <a:solidFill>
                <a:srgbClr val="00B050"/>
              </a:solidFill>
            </a:endParaRPr>
          </a:p>
          <a:p>
            <a:pPr lvl="0" fontAlgn="base"/>
            <a:endParaRPr lang="en-US" dirty="0" smtClean="0"/>
          </a:p>
          <a:p>
            <a:pPr lvl="0" fontAlgn="base"/>
            <a:r>
              <a:rPr lang="en-US" b="1" dirty="0" smtClean="0">
                <a:solidFill>
                  <a:schemeClr val="accent4">
                    <a:lumMod val="75000"/>
                  </a:schemeClr>
                </a:solidFill>
              </a:rPr>
              <a:t>The Hypothesis should be related to a body of theory or some theoretical orientation</a:t>
            </a:r>
            <a:r>
              <a:rPr lang="en-US" dirty="0" smtClean="0"/>
              <a:t>: If Hypothesis is related to some theory, research will help to qualify, support or refuse the theory. If hypothesis is derived from a body of knowledge, it would be possible to formulate them as a statement of what will happen.   This will provide the Hypothesis with the power of prediction.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066800"/>
          </a:xfrm>
        </p:spPr>
        <p:txBody>
          <a:bodyPr/>
          <a:lstStyle/>
          <a:p>
            <a:r>
              <a:rPr lang="en-US" b="1" dirty="0" smtClean="0"/>
              <a:t>Criteria for a good hypothesis……</a:t>
            </a:r>
            <a:endParaRPr lang="en-US" dirty="0"/>
          </a:p>
        </p:txBody>
      </p:sp>
      <p:sp>
        <p:nvSpPr>
          <p:cNvPr id="3" name="Content Placeholder 2"/>
          <p:cNvSpPr>
            <a:spLocks noGrp="1"/>
          </p:cNvSpPr>
          <p:nvPr>
            <p:ph idx="1"/>
          </p:nvPr>
        </p:nvSpPr>
        <p:spPr>
          <a:xfrm>
            <a:off x="457200" y="1447800"/>
            <a:ext cx="8229600" cy="5126736"/>
          </a:xfrm>
        </p:spPr>
        <p:txBody>
          <a:bodyPr>
            <a:normAutofit fontScale="70000" lnSpcReduction="20000"/>
          </a:bodyPr>
          <a:lstStyle/>
          <a:p>
            <a:pPr lvl="0" fontAlgn="base"/>
            <a:endParaRPr lang="en-US" b="1" dirty="0" smtClean="0">
              <a:solidFill>
                <a:schemeClr val="accent4">
                  <a:lumMod val="75000"/>
                </a:schemeClr>
              </a:solidFill>
            </a:endParaRPr>
          </a:p>
          <a:p>
            <a:pPr lvl="0" fontAlgn="base"/>
            <a:r>
              <a:rPr lang="en-US" b="1" dirty="0" smtClean="0">
                <a:solidFill>
                  <a:schemeClr val="accent4">
                    <a:lumMod val="75000"/>
                  </a:schemeClr>
                </a:solidFill>
              </a:rPr>
              <a:t>Hypothesis </a:t>
            </a:r>
            <a:r>
              <a:rPr lang="en-US" b="1" dirty="0" smtClean="0">
                <a:solidFill>
                  <a:schemeClr val="accent4">
                    <a:lumMod val="75000"/>
                  </a:schemeClr>
                </a:solidFill>
              </a:rPr>
              <a:t>should be related to an available technique:</a:t>
            </a:r>
            <a:r>
              <a:rPr lang="en-US" dirty="0" smtClean="0">
                <a:solidFill>
                  <a:schemeClr val="accent4">
                    <a:lumMod val="75000"/>
                  </a:schemeClr>
                </a:solidFill>
              </a:rPr>
              <a:t> </a:t>
            </a:r>
            <a:r>
              <a:rPr lang="en-US" dirty="0" smtClean="0"/>
              <a:t>Hypothesis should be related to methods and techniques that can be used to measure the concept of variables incorporated in the hypothesis.</a:t>
            </a:r>
          </a:p>
          <a:p>
            <a:pPr lvl="0" fontAlgn="base"/>
            <a:endParaRPr lang="en-US" dirty="0" smtClean="0"/>
          </a:p>
          <a:p>
            <a:pPr lvl="0" fontAlgn="base"/>
            <a:r>
              <a:rPr lang="en-US" b="1" dirty="0" smtClean="0">
                <a:solidFill>
                  <a:srgbClr val="FF0000"/>
                </a:solidFill>
              </a:rPr>
              <a:t>Hypothesis should be consistent with previous research</a:t>
            </a:r>
            <a:r>
              <a:rPr lang="en-US" b="1" dirty="0" smtClean="0"/>
              <a:t>: </a:t>
            </a:r>
            <a:r>
              <a:rPr lang="en-US" dirty="0" smtClean="0"/>
              <a:t>Hypothesis should follow from previous research and lead to further research. Its conformation and disconfirmation should contribute to educational theory and practice.</a:t>
            </a:r>
          </a:p>
          <a:p>
            <a:pPr lvl="0" fontAlgn="base"/>
            <a:endParaRPr lang="en-US" dirty="0" smtClean="0"/>
          </a:p>
          <a:p>
            <a:pPr lvl="0" fontAlgn="base"/>
            <a:r>
              <a:rPr lang="en-US" b="1" dirty="0" smtClean="0">
                <a:solidFill>
                  <a:srgbClr val="00B050"/>
                </a:solidFill>
              </a:rPr>
              <a:t>Hypothesis should provide a reasonable explanation:</a:t>
            </a:r>
            <a:r>
              <a:rPr lang="en-US" b="1" dirty="0" smtClean="0"/>
              <a:t> </a:t>
            </a:r>
            <a:r>
              <a:rPr lang="en-US" dirty="0" smtClean="0"/>
              <a:t>A Hypothesis indicates that it is a tentative solution for the concurrence of certain </a:t>
            </a:r>
            <a:r>
              <a:rPr lang="en-US" dirty="0" err="1" smtClean="0"/>
              <a:t>behaviour</a:t>
            </a:r>
            <a:r>
              <a:rPr lang="en-US" dirty="0" smtClean="0"/>
              <a:t>, phenomena or events.</a:t>
            </a:r>
          </a:p>
          <a:p>
            <a:pPr lvl="0" fontAlgn="base"/>
            <a:endParaRPr lang="en-US" dirty="0" smtClean="0"/>
          </a:p>
          <a:p>
            <a:pPr lvl="0" fontAlgn="base"/>
            <a:r>
              <a:rPr lang="en-US" b="1" dirty="0" smtClean="0">
                <a:solidFill>
                  <a:srgbClr val="7030A0"/>
                </a:solidFill>
              </a:rPr>
              <a:t>Hypothesis should not conflict with any law of nature:</a:t>
            </a:r>
            <a:r>
              <a:rPr lang="en-US" b="1" dirty="0" smtClean="0"/>
              <a:t> </a:t>
            </a:r>
            <a:r>
              <a:rPr lang="en-US" dirty="0" smtClean="0"/>
              <a:t>A good Hypothesis shout not conflict with any law of nature which is known to be true.</a:t>
            </a:r>
          </a:p>
          <a:p>
            <a:r>
              <a:rPr lang="en-US" b="1" dirty="0" smtClean="0"/>
              <a:t>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68</TotalTime>
  <Words>1280</Words>
  <Application>Microsoft Office PowerPoint</Application>
  <PresentationFormat>On-screen Show (4:3)</PresentationFormat>
  <Paragraphs>214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Urban</vt:lpstr>
      <vt:lpstr>Objectives and Hypotheses </vt:lpstr>
      <vt:lpstr>Objectives </vt:lpstr>
      <vt:lpstr>Objectives are of two types: </vt:lpstr>
      <vt:lpstr>Hypotheses/Research Question </vt:lpstr>
      <vt:lpstr>Hypotheses…..</vt:lpstr>
      <vt:lpstr>Definition</vt:lpstr>
      <vt:lpstr>Slide 7</vt:lpstr>
      <vt:lpstr>Criteria for a good hypothesis  </vt:lpstr>
      <vt:lpstr>Criteria for a good hypothesis……</vt:lpstr>
      <vt:lpstr>Sources of Hypothesis </vt:lpstr>
      <vt:lpstr>Sources of Hypothesis…….</vt:lpstr>
      <vt:lpstr>Nature of Hypothesis </vt:lpstr>
      <vt:lpstr>Formulation of Hypothesis </vt:lpstr>
      <vt:lpstr>Formulation of Hypothesis……..</vt:lpstr>
      <vt:lpstr>Different forms of hypothesis </vt:lpstr>
      <vt:lpstr>Declarative form hypothesis</vt:lpstr>
      <vt:lpstr>Directional hypothesis</vt:lpstr>
      <vt:lpstr>Non-directional hypothesis</vt:lpstr>
      <vt:lpstr>Null Hypothesis</vt:lpstr>
      <vt:lpstr>Null Hypothesis…….</vt:lpstr>
      <vt:lpstr>Operational Hypothesis</vt:lpstr>
      <vt:lpstr>Importance of Hypothesis </vt:lpstr>
      <vt:lpstr>Importance of Hypothesis…….. </vt:lpstr>
      <vt:lpstr>Difficulties / Errors in the formulation of hypothesis </vt:lpstr>
      <vt:lpstr>Advantages of hypothesis</vt:lpstr>
      <vt:lpstr>Criteria for evaluating Hypothesis </vt:lpstr>
      <vt:lpstr>Criteria for evaluating Hypothesis…… </vt:lpstr>
      <vt:lpstr>Testing of Hypothesis </vt:lpstr>
      <vt:lpstr>Testing of Hypothesis……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 and Hypotheses </dc:title>
  <dc:creator>acer2</dc:creator>
  <cp:lastModifiedBy>acer2</cp:lastModifiedBy>
  <cp:revision>11</cp:revision>
  <dcterms:created xsi:type="dcterms:W3CDTF">2006-08-16T00:00:00Z</dcterms:created>
  <dcterms:modified xsi:type="dcterms:W3CDTF">2018-09-25T06:44:39Z</dcterms:modified>
</cp:coreProperties>
</file>