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0"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D8BD707-D9CF-40AE-B4C6-C98DA3205C09}" type="datetimeFigureOut">
              <a:rPr lang="en-US" smtClean="0"/>
              <a:pPr/>
              <a:t>1/24/2019</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1/24/2019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1/24/2019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1/24/2019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1/24/2019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1/24/2019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D8BD707-D9CF-40AE-B4C6-C98DA3205C09}" type="datetimeFigureOut">
              <a:rPr lang="en-US" smtClean="0"/>
              <a:pPr/>
              <a:t>1/24/2019</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D8BD707-D9CF-40AE-B4C6-C98DA3205C09}" type="datetimeFigureOut">
              <a:rPr lang="en-US" smtClean="0"/>
              <a:pPr/>
              <a:t>1/24/2019</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Sampling</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a:t>
            </a:r>
            <a:r>
              <a:rPr lang="en-US" dirty="0" smtClean="0"/>
              <a:t/>
            </a:r>
            <a:br>
              <a:rPr lang="en-US" dirty="0" smtClean="0"/>
            </a:br>
            <a:endParaRPr lang="en-US" dirty="0"/>
          </a:p>
        </p:txBody>
      </p:sp>
      <p:sp>
        <p:nvSpPr>
          <p:cNvPr id="3" name="Content Placeholder 2"/>
          <p:cNvSpPr>
            <a:spLocks noGrp="1"/>
          </p:cNvSpPr>
          <p:nvPr>
            <p:ph idx="1"/>
          </p:nvPr>
        </p:nvSpPr>
        <p:spPr>
          <a:xfrm>
            <a:off x="914400" y="1371600"/>
            <a:ext cx="7772400" cy="4983960"/>
          </a:xfrm>
        </p:spPr>
        <p:txBody>
          <a:bodyPr>
            <a:normAutofit fontScale="77500" lnSpcReduction="20000"/>
          </a:bodyPr>
          <a:lstStyle/>
          <a:p>
            <a:pPr marL="582930" lvl="0" indent="-514350">
              <a:buFont typeface="+mj-lt"/>
              <a:buAutoNum type="arabicPeriod"/>
            </a:pPr>
            <a:r>
              <a:rPr lang="en-US" dirty="0" smtClean="0"/>
              <a:t>Reduced cost</a:t>
            </a:r>
          </a:p>
          <a:p>
            <a:pPr marL="582930" lvl="0" indent="-514350">
              <a:buFont typeface="+mj-lt"/>
              <a:buAutoNum type="arabicPeriod"/>
            </a:pPr>
            <a:r>
              <a:rPr lang="en-US" dirty="0" smtClean="0"/>
              <a:t>Greater speed</a:t>
            </a:r>
          </a:p>
          <a:p>
            <a:pPr marL="582930" lvl="0" indent="-514350">
              <a:buFont typeface="+mj-lt"/>
              <a:buAutoNum type="arabicPeriod"/>
            </a:pPr>
            <a:r>
              <a:rPr lang="en-US" dirty="0" smtClean="0"/>
              <a:t>Greater Accuracy: due to  a limited area of operation.</a:t>
            </a:r>
          </a:p>
          <a:p>
            <a:pPr marL="582930" lvl="0" indent="-514350">
              <a:buFont typeface="+mj-lt"/>
              <a:buAutoNum type="arabicPeriod"/>
            </a:pPr>
            <a:r>
              <a:rPr lang="en-US" dirty="0" smtClean="0"/>
              <a:t>Greater scope: sample simplifies data collection with a little training.</a:t>
            </a:r>
          </a:p>
          <a:p>
            <a:pPr marL="582930" lvl="0" indent="-514350">
              <a:buFont typeface="+mj-lt"/>
              <a:buAutoNum type="arabicPeriod"/>
            </a:pPr>
            <a:r>
              <a:rPr lang="en-US" dirty="0" smtClean="0"/>
              <a:t>Organization of convenience: Sampling involves very few organizational problems.</a:t>
            </a:r>
          </a:p>
          <a:p>
            <a:pPr marL="582930" lvl="0" indent="-514350">
              <a:buFont typeface="+mj-lt"/>
              <a:buAutoNum type="arabicPeriod"/>
            </a:pPr>
            <a:r>
              <a:rPr lang="en-US" dirty="0" smtClean="0"/>
              <a:t>Intensive and exhaustive data: As the number is limited, therefore it is possible to collect intensive and exhaustive data.</a:t>
            </a:r>
          </a:p>
          <a:p>
            <a:pPr marL="582930" lvl="0" indent="-514350">
              <a:buFont typeface="+mj-lt"/>
              <a:buAutoNum type="arabicPeriod"/>
            </a:pPr>
            <a:r>
              <a:rPr lang="en-US" dirty="0" smtClean="0"/>
              <a:t>Better rapport: If the sample is manageable size, it is possible for the researcher to establish meaningful rapport with the respondents.</a:t>
            </a:r>
          </a:p>
          <a:p>
            <a:pPr marL="582930" lvl="0" indent="-514350">
              <a:buFont typeface="+mj-lt"/>
              <a:buAutoNum type="arabicPeriod"/>
            </a:pPr>
            <a:r>
              <a:rPr lang="en-US" dirty="0" smtClean="0"/>
              <a:t>In a small sample, it becomes possible to scrutinize the data collected.</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Disadvantages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582930" lvl="0" indent="-514350">
              <a:buFont typeface="+mj-lt"/>
              <a:buAutoNum type="arabicPeriod"/>
            </a:pPr>
            <a:r>
              <a:rPr lang="en-US" dirty="0" smtClean="0"/>
              <a:t>Chances of bias: There is a chance for biased selection of samples and thereby lead us to draw erroneous conclusions.</a:t>
            </a:r>
          </a:p>
          <a:p>
            <a:pPr marL="582930" lvl="0" indent="-514350">
              <a:buFont typeface="+mj-lt"/>
              <a:buAutoNum type="arabicPeriod"/>
            </a:pPr>
            <a:endParaRPr lang="en-US" dirty="0" smtClean="0"/>
          </a:p>
          <a:p>
            <a:pPr marL="582930" lvl="0" indent="-514350">
              <a:buFont typeface="+mj-lt"/>
              <a:buAutoNum type="arabicPeriod"/>
            </a:pPr>
            <a:r>
              <a:rPr lang="en-US" dirty="0" smtClean="0"/>
              <a:t>Difficulties in selecting a truly representative sample.</a:t>
            </a:r>
          </a:p>
          <a:p>
            <a:pPr marL="582930" lvl="0" indent="-514350">
              <a:buFont typeface="+mj-lt"/>
              <a:buAutoNum type="arabicPeriod"/>
            </a:pPr>
            <a:endParaRPr lang="en-US" dirty="0" smtClean="0"/>
          </a:p>
          <a:p>
            <a:pPr marL="582930" lvl="0" indent="-514350">
              <a:buFont typeface="+mj-lt"/>
              <a:buAutoNum type="arabicPeriod"/>
            </a:pPr>
            <a:r>
              <a:rPr lang="en-US" dirty="0" smtClean="0"/>
              <a:t>Requires specialized knowledge in sampling technique.</a:t>
            </a:r>
          </a:p>
          <a:p>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Sampling Techniques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Various sampling techniques can be used depending on the type of research to be conducted. The two major types of techniques are:</a:t>
            </a:r>
          </a:p>
          <a:p>
            <a:pPr>
              <a:buNone/>
            </a:pPr>
            <a:endParaRPr lang="en-US" dirty="0" smtClean="0"/>
          </a:p>
          <a:p>
            <a:pPr lvl="0"/>
            <a:r>
              <a:rPr lang="en-US" dirty="0" smtClean="0"/>
              <a:t>Probability sampling and </a:t>
            </a:r>
          </a:p>
          <a:p>
            <a:pPr lvl="0"/>
            <a:endParaRPr lang="en-US" dirty="0" smtClean="0"/>
          </a:p>
          <a:p>
            <a:pPr lvl="0"/>
            <a:r>
              <a:rPr lang="en-US" dirty="0" smtClean="0"/>
              <a:t>Non probability sampling.</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Probability Sampling</a:t>
            </a:r>
            <a:r>
              <a:rPr lang="en-US" dirty="0" smtClean="0"/>
              <a:t> </a:t>
            </a:r>
            <a:br>
              <a:rPr lang="en-US" dirty="0" smtClean="0"/>
            </a:br>
            <a:endParaRPr lang="en-US" dirty="0"/>
          </a:p>
        </p:txBody>
      </p:sp>
      <p:sp>
        <p:nvSpPr>
          <p:cNvPr id="3" name="Content Placeholder 2"/>
          <p:cNvSpPr>
            <a:spLocks noGrp="1"/>
          </p:cNvSpPr>
          <p:nvPr>
            <p:ph idx="1"/>
          </p:nvPr>
        </p:nvSpPr>
        <p:spPr>
          <a:xfrm>
            <a:off x="914400" y="1371600"/>
            <a:ext cx="7772400" cy="5486400"/>
          </a:xfrm>
        </p:spPr>
        <p:txBody>
          <a:bodyPr>
            <a:normAutofit fontScale="92500" lnSpcReduction="10000"/>
          </a:bodyPr>
          <a:lstStyle/>
          <a:p>
            <a:r>
              <a:rPr lang="en-US" dirty="0" smtClean="0"/>
              <a:t>Probability sampling provides a scientific technique of drawing samples from population according to some laws of chance in which each unit has some definite pre-assigned probability of being chosen in the sample.</a:t>
            </a:r>
          </a:p>
          <a:p>
            <a:endParaRPr lang="en-US" dirty="0" smtClean="0"/>
          </a:p>
          <a:p>
            <a:r>
              <a:rPr lang="en-US" dirty="0" smtClean="0"/>
              <a:t> Probability sampling procedure specifies the probability that each member of a population has of being selected. </a:t>
            </a:r>
          </a:p>
          <a:p>
            <a:endParaRPr lang="en-US" dirty="0" smtClean="0"/>
          </a:p>
          <a:p>
            <a:r>
              <a:rPr lang="en-US" dirty="0" smtClean="0"/>
              <a:t>Probability sampling techniques include different methods of sampling such as: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Random Sampling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group drawn from the population, with every member of the population having an equal chance of being selected</a:t>
            </a:r>
            <a:r>
              <a:rPr lang="en-US" dirty="0" smtClean="0"/>
              <a:t>.</a:t>
            </a:r>
          </a:p>
          <a:p>
            <a:endParaRPr lang="en-US" dirty="0" smtClean="0"/>
          </a:p>
          <a:p>
            <a:r>
              <a:rPr lang="en-US" dirty="0" smtClean="0"/>
              <a:t> </a:t>
            </a:r>
            <a:r>
              <a:rPr lang="en-US" dirty="0" smtClean="0"/>
              <a:t>This is the most common and highly recommended technique. </a:t>
            </a:r>
            <a:endParaRPr lang="en-US" dirty="0" smtClean="0"/>
          </a:p>
          <a:p>
            <a:endParaRPr lang="en-US" dirty="0" smtClean="0"/>
          </a:p>
          <a:p>
            <a:r>
              <a:rPr lang="en-US" dirty="0" smtClean="0"/>
              <a:t>lottery </a:t>
            </a:r>
            <a:r>
              <a:rPr lang="en-US" dirty="0" smtClean="0"/>
              <a:t>method, use of tables of random numbers, and selecting from sequential </a:t>
            </a:r>
            <a:r>
              <a:rPr lang="en-US" dirty="0" smtClean="0"/>
              <a:t>list</a:t>
            </a:r>
            <a:r>
              <a:rPr lang="en-US" dirty="0" smtClean="0"/>
              <a:t> </a:t>
            </a:r>
            <a:r>
              <a:rPr lang="en-US" dirty="0" smtClean="0"/>
              <a:t>are </a:t>
            </a:r>
            <a:r>
              <a:rPr lang="en-US" dirty="0" smtClean="0"/>
              <a:t>used for drawing out a sample on random basis</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Random Sampling…………</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i="1" dirty="0" smtClean="0"/>
              <a:t>Merits</a:t>
            </a:r>
            <a:endParaRPr lang="en-US" dirty="0" smtClean="0"/>
          </a:p>
          <a:p>
            <a:pPr lvl="0"/>
            <a:r>
              <a:rPr lang="en-US" dirty="0" smtClean="0"/>
              <a:t>It is a more scientific method which eliminates personal bias.</a:t>
            </a:r>
          </a:p>
          <a:p>
            <a:pPr lvl="0"/>
            <a:r>
              <a:rPr lang="en-US" dirty="0" smtClean="0"/>
              <a:t>No advance knowledge of  the characteristics of the population  is necessary under this method.</a:t>
            </a:r>
          </a:p>
          <a:p>
            <a:pPr lvl="0"/>
            <a:r>
              <a:rPr lang="en-US" dirty="0" smtClean="0"/>
              <a:t>It is free from errors in classification.</a:t>
            </a:r>
          </a:p>
          <a:p>
            <a:pPr lvl="0"/>
            <a:r>
              <a:rPr lang="en-US" dirty="0" smtClean="0"/>
              <a:t>This method is simple to use.</a:t>
            </a:r>
          </a:p>
          <a:p>
            <a:pPr lvl="0"/>
            <a:r>
              <a:rPr lang="en-US" dirty="0" smtClean="0"/>
              <a:t>It is easy to assess the sampling error in this method.</a:t>
            </a:r>
          </a:p>
          <a:p>
            <a:pPr lvl="0"/>
            <a:r>
              <a:rPr lang="en-US" dirty="0" smtClean="0"/>
              <a:t>The sample drawn under this method is true  representative of the universe.</a:t>
            </a:r>
          </a:p>
          <a:p>
            <a:pPr lvl="0"/>
            <a:r>
              <a:rPr lang="en-US" dirty="0" smtClean="0"/>
              <a:t>This method provides us most reliable and maximum information at the least cost which saves time , money and labor.</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Random Sampling…………</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i="1" dirty="0" smtClean="0"/>
              <a:t>Demerits</a:t>
            </a:r>
            <a:endParaRPr lang="en-US" dirty="0" smtClean="0"/>
          </a:p>
          <a:p>
            <a:pPr lvl="0"/>
            <a:r>
              <a:rPr lang="en-US" dirty="0" smtClean="0"/>
              <a:t>The sampling method requires complete list of the universe. But such up to data list is not available in many enquiries which restricts the use of this method.</a:t>
            </a:r>
          </a:p>
          <a:p>
            <a:pPr lvl="0"/>
            <a:r>
              <a:rPr lang="en-US" dirty="0" smtClean="0"/>
              <a:t>In the case of survey, if the area of coverage is large the sampling are expected to be scattered widely geographically and thus data collection may be time consuming and costly.</a:t>
            </a:r>
          </a:p>
          <a:p>
            <a:pPr lvl="0"/>
            <a:r>
              <a:rPr lang="en-US" dirty="0" smtClean="0"/>
              <a:t>The selected sample may not be true representative of the universe if its size is too small.</a:t>
            </a:r>
          </a:p>
          <a:p>
            <a:pPr lvl="0"/>
            <a:r>
              <a:rPr lang="en-US" dirty="0" smtClean="0"/>
              <a:t>For given degree of accuracy it requires larger sample as compared to stratified sampling.</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Stratified Sampling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When the </a:t>
            </a:r>
            <a:r>
              <a:rPr lang="en-US" dirty="0" smtClean="0">
                <a:solidFill>
                  <a:srgbClr val="FFFF00"/>
                </a:solidFill>
              </a:rPr>
              <a:t>population is heterogeneous </a:t>
            </a:r>
            <a:r>
              <a:rPr lang="en-US" dirty="0" smtClean="0"/>
              <a:t>with respect to the variable or characteristics under study then the technique of stratified sampling is used to obtain more efficient and accurate results. </a:t>
            </a:r>
            <a:endParaRPr lang="en-US" dirty="0" smtClean="0"/>
          </a:p>
          <a:p>
            <a:endParaRPr lang="en-US" dirty="0" smtClean="0"/>
          </a:p>
          <a:p>
            <a:r>
              <a:rPr lang="en-US" dirty="0" smtClean="0"/>
              <a:t>Stratification </a:t>
            </a:r>
            <a:r>
              <a:rPr lang="en-US" dirty="0" smtClean="0"/>
              <a:t>means division of the universe into groups according to geographical, sociological or economic characteristics.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Stratified Sampling…………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i="1" dirty="0" smtClean="0"/>
              <a:t>Process of stratifying</a:t>
            </a:r>
            <a:endParaRPr lang="en-US" dirty="0" smtClean="0"/>
          </a:p>
          <a:p>
            <a:pPr lvl="0"/>
            <a:r>
              <a:rPr lang="en-US" dirty="0" smtClean="0"/>
              <a:t>The universe is first divided into sub-groups and required units are selected at random from each sub group.</a:t>
            </a:r>
          </a:p>
          <a:p>
            <a:pPr lvl="0"/>
            <a:r>
              <a:rPr lang="en-US" dirty="0" smtClean="0"/>
              <a:t>The stratification should be  conducted in such a way that the items in one stratum should be similar to each other but they should differ significantly from units of other strata.</a:t>
            </a:r>
          </a:p>
          <a:p>
            <a:pPr lvl="0"/>
            <a:r>
              <a:rPr lang="en-US" dirty="0" smtClean="0"/>
              <a:t>Each and every unit in the population  must belong to one and only one stratum. In other words various strata must be non overlapping.</a:t>
            </a:r>
          </a:p>
          <a:p>
            <a:pPr lvl="0"/>
            <a:r>
              <a:rPr lang="en-US" dirty="0" smtClean="0"/>
              <a:t>The size of each stratum in the universe must be large enough to provide selection of items or random basis.</a:t>
            </a:r>
          </a:p>
          <a:p>
            <a:pPr lvl="0"/>
            <a:r>
              <a:rPr lang="en-US" dirty="0" smtClean="0"/>
              <a:t>Size of the sample from each strata can either be proportional or disproportional to the size of each stratum.</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Stratified Sampling…………</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i="1" dirty="0" smtClean="0"/>
              <a:t>Merits</a:t>
            </a:r>
            <a:endParaRPr lang="en-US" dirty="0" smtClean="0"/>
          </a:p>
          <a:p>
            <a:pPr lvl="0"/>
            <a:r>
              <a:rPr lang="en-US" dirty="0" smtClean="0"/>
              <a:t>If a correct stratification has been made even a small number of units will form a representative sample.</a:t>
            </a:r>
          </a:p>
          <a:p>
            <a:pPr lvl="0"/>
            <a:r>
              <a:rPr lang="en-US" dirty="0" smtClean="0"/>
              <a:t>Under this sampling no significant group is left unrepresented.</a:t>
            </a:r>
          </a:p>
          <a:p>
            <a:pPr lvl="0"/>
            <a:r>
              <a:rPr lang="en-US" dirty="0" smtClean="0"/>
              <a:t>It is more precise and to get a great extent avoids bias.</a:t>
            </a:r>
          </a:p>
          <a:p>
            <a:pPr lvl="0"/>
            <a:r>
              <a:rPr lang="en-US" dirty="0" smtClean="0"/>
              <a:t>It saves time and cost of data collection since the sample size can be less in this method.</a:t>
            </a:r>
          </a:p>
          <a:p>
            <a:pPr lvl="0"/>
            <a:r>
              <a:rPr lang="en-US" dirty="0" smtClean="0"/>
              <a:t>It is the only sampling plan which enables us to achieve different degrees of accuracy for different segments of the population.</a:t>
            </a:r>
          </a:p>
          <a:p>
            <a:pPr lvl="0"/>
            <a:r>
              <a:rPr lang="en-US" dirty="0" smtClean="0"/>
              <a:t>Equal chance of being selected as sample unit.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a:t>
            </a:r>
            <a:endParaRPr lang="en-US" dirty="0"/>
          </a:p>
        </p:txBody>
      </p:sp>
      <p:sp>
        <p:nvSpPr>
          <p:cNvPr id="3" name="Content Placeholder 2"/>
          <p:cNvSpPr>
            <a:spLocks noGrp="1"/>
          </p:cNvSpPr>
          <p:nvPr>
            <p:ph idx="1"/>
          </p:nvPr>
        </p:nvSpPr>
        <p:spPr/>
        <p:txBody>
          <a:bodyPr/>
          <a:lstStyle/>
          <a:p>
            <a:r>
              <a:rPr lang="en-US" dirty="0" smtClean="0"/>
              <a:t>A population is a group of individuals with at least one common characteristics which distinguishes that group from other individuals and that are of interest to the researcher.</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Stratified Sampling…………</a:t>
            </a:r>
            <a:endParaRPr lang="en-US" dirty="0"/>
          </a:p>
        </p:txBody>
      </p:sp>
      <p:sp>
        <p:nvSpPr>
          <p:cNvPr id="3" name="Content Placeholder 2"/>
          <p:cNvSpPr>
            <a:spLocks noGrp="1"/>
          </p:cNvSpPr>
          <p:nvPr>
            <p:ph idx="1"/>
          </p:nvPr>
        </p:nvSpPr>
        <p:spPr/>
        <p:txBody>
          <a:bodyPr>
            <a:normAutofit/>
          </a:bodyPr>
          <a:lstStyle/>
          <a:p>
            <a:pPr>
              <a:buNone/>
            </a:pPr>
            <a:r>
              <a:rPr lang="en-US" i="1" dirty="0" smtClean="0"/>
              <a:t>Demerits</a:t>
            </a:r>
            <a:endParaRPr lang="en-US" dirty="0" smtClean="0"/>
          </a:p>
          <a:p>
            <a:pPr lvl="0"/>
            <a:r>
              <a:rPr lang="en-US" dirty="0" smtClean="0"/>
              <a:t>It is great difficult to divide the universe into homogeneous data.</a:t>
            </a:r>
          </a:p>
          <a:p>
            <a:pPr lvl="0"/>
            <a:r>
              <a:rPr lang="en-US" dirty="0" smtClean="0"/>
              <a:t>If the strata are overlapping, unsuitable, disproportionate the selection of samples may not be representative.</a:t>
            </a:r>
          </a:p>
          <a:p>
            <a:pPr lvl="0"/>
            <a:r>
              <a:rPr lang="en-US" dirty="0" smtClean="0"/>
              <a:t>If stratification is faulty, the result obtained may be biased. Such errors cannot be compensated even by taking large samples.</a:t>
            </a:r>
          </a:p>
          <a:p>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Systematic Sampling</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Here a </a:t>
            </a:r>
            <a:r>
              <a:rPr lang="en-US" dirty="0" smtClean="0"/>
              <a:t>sample is taken from a list prepared on a  systematic arrangement either on the basis of alphabetic order or on house number or any other method</a:t>
            </a:r>
            <a:r>
              <a:rPr lang="en-US" dirty="0" smtClean="0"/>
              <a:t>.</a:t>
            </a:r>
          </a:p>
          <a:p>
            <a:endParaRPr lang="en-US" dirty="0" smtClean="0"/>
          </a:p>
          <a:p>
            <a:r>
              <a:rPr lang="en-US" dirty="0" smtClean="0"/>
              <a:t> </a:t>
            </a:r>
            <a:r>
              <a:rPr lang="en-US" dirty="0" smtClean="0"/>
              <a:t>In this method only the first sample unit is selected at random and  the remaining units are automatically selected in a definite sequence at equal spacing from one another.</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Systematic Sampling………</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a:buNone/>
            </a:pPr>
            <a:r>
              <a:rPr lang="en-US" i="1" dirty="0" smtClean="0"/>
              <a:t>Steps involved in systematic sampling</a:t>
            </a:r>
            <a:endParaRPr lang="en-US" dirty="0" smtClean="0"/>
          </a:p>
          <a:p>
            <a:pPr lvl="0"/>
            <a:r>
              <a:rPr lang="en-US" dirty="0" smtClean="0"/>
              <a:t>First the population is arranged in serial numbers and size of the sample is determined.</a:t>
            </a:r>
          </a:p>
          <a:p>
            <a:pPr lvl="0"/>
            <a:r>
              <a:rPr lang="en-US" dirty="0" smtClean="0"/>
              <a:t>The sampling interval is determined by dividing the population by the size of the sample.</a:t>
            </a:r>
          </a:p>
          <a:p>
            <a:pPr lvl="0"/>
            <a:r>
              <a:rPr lang="en-US" dirty="0" smtClean="0"/>
              <a:t>Any number is selected at random from the first sampling interval. The sub sequent samples are selected at equal or regular intervals.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Systematic Sampling………</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i="1" dirty="0" smtClean="0"/>
              <a:t>Merits</a:t>
            </a:r>
            <a:endParaRPr lang="en-US" dirty="0" smtClean="0"/>
          </a:p>
          <a:p>
            <a:pPr lvl="0"/>
            <a:r>
              <a:rPr lang="en-US" dirty="0" smtClean="0"/>
              <a:t>It is very easy to operate and checking can be done quickly.</a:t>
            </a:r>
          </a:p>
          <a:p>
            <a:pPr lvl="0"/>
            <a:r>
              <a:rPr lang="en-US" dirty="0" smtClean="0"/>
              <a:t>Randomness and probability features are present in this method which makes sample representative.</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Systematic Sampling………</a:t>
            </a:r>
            <a:endParaRPr lang="en-US" dirty="0"/>
          </a:p>
        </p:txBody>
      </p:sp>
      <p:sp>
        <p:nvSpPr>
          <p:cNvPr id="3" name="Content Placeholder 2"/>
          <p:cNvSpPr>
            <a:spLocks noGrp="1"/>
          </p:cNvSpPr>
          <p:nvPr>
            <p:ph idx="1"/>
          </p:nvPr>
        </p:nvSpPr>
        <p:spPr/>
        <p:txBody>
          <a:bodyPr/>
          <a:lstStyle/>
          <a:p>
            <a:pPr>
              <a:buNone/>
            </a:pPr>
            <a:r>
              <a:rPr lang="en-US" i="1" dirty="0" smtClean="0"/>
              <a:t>Demerits</a:t>
            </a:r>
            <a:endParaRPr lang="en-US" dirty="0" smtClean="0"/>
          </a:p>
          <a:p>
            <a:pPr lvl="0"/>
            <a:r>
              <a:rPr lang="en-US" dirty="0" smtClean="0"/>
              <a:t>It works well only if the complete and up to date frame is available and if the units are randomly arranged.</a:t>
            </a:r>
          </a:p>
          <a:p>
            <a:pPr lvl="0"/>
            <a:r>
              <a:rPr lang="en-US" dirty="0" smtClean="0"/>
              <a:t>Any hidden periodicity in the list will adversely affect the representativeness of the sample.</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Cluster Sampling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Under this method the total population is divided into some recognizable sub-divisions which are termed as clusters and a simple random  sample of these clusters is drawn  and then the survey of each and every unit in the selected cluster is made</a:t>
            </a:r>
            <a:r>
              <a:rPr lang="en-US" dirty="0" smtClean="0"/>
              <a:t>.</a:t>
            </a:r>
          </a:p>
          <a:p>
            <a:endParaRPr lang="en-US" dirty="0" smtClean="0"/>
          </a:p>
          <a:p>
            <a:r>
              <a:rPr lang="en-US" i="1" dirty="0" smtClean="0"/>
              <a:t>Ex: </a:t>
            </a:r>
            <a:r>
              <a:rPr lang="en-US" dirty="0" smtClean="0"/>
              <a:t>to study the problems of middle class working couples in a state,  the first stage will be  to pick up a few districts in the state. The next stage will be to pick up at random a few rural and urban areas for the study. The third stage will come when from each area a few families belonging to middle class will be picked up. The last stage will be that of selecting working couples out of these families. Thus the stages will be:</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Cluster Sampling………</a:t>
            </a:r>
            <a:endParaRPr lang="en-US" dirty="0"/>
          </a:p>
        </p:txBody>
      </p:sp>
      <p:sp>
        <p:nvSpPr>
          <p:cNvPr id="3" name="Content Placeholder 2"/>
          <p:cNvSpPr>
            <a:spLocks noGrp="1"/>
          </p:cNvSpPr>
          <p:nvPr>
            <p:ph idx="1"/>
          </p:nvPr>
        </p:nvSpPr>
        <p:spPr/>
        <p:txBody>
          <a:bodyPr/>
          <a:lstStyle/>
          <a:p>
            <a:r>
              <a:rPr lang="en-US" dirty="0" smtClean="0"/>
              <a:t>State </a:t>
            </a:r>
            <a:r>
              <a:rPr lang="en-US" dirty="0" smtClean="0">
                <a:solidFill>
                  <a:srgbClr val="FFFF00"/>
                </a:solidFill>
              </a:rPr>
              <a:t>		</a:t>
            </a:r>
            <a:r>
              <a:rPr lang="en-US" dirty="0" smtClean="0"/>
              <a:t>Districts 	  urban rural areas 	Middle class families	         working          couples in these families</a:t>
            </a:r>
          </a:p>
          <a:p>
            <a:pPr>
              <a:buNone/>
            </a:pPr>
            <a:r>
              <a:rPr lang="en-US" i="1" dirty="0" smtClean="0"/>
              <a:t> </a:t>
            </a:r>
            <a:endParaRPr lang="en-US" dirty="0" smtClean="0"/>
          </a:p>
          <a:p>
            <a:pPr>
              <a:buNone/>
            </a:pPr>
            <a:r>
              <a:rPr lang="en-US" i="1" dirty="0" smtClean="0"/>
              <a:t>Principles of cluster sampling</a:t>
            </a:r>
            <a:endParaRPr lang="en-US" dirty="0" smtClean="0"/>
          </a:p>
          <a:p>
            <a:pPr lvl="0"/>
            <a:r>
              <a:rPr lang="en-US" dirty="0" smtClean="0"/>
              <a:t>Cluster should be as small as possible with the cost and limitations of the survey.</a:t>
            </a:r>
          </a:p>
          <a:p>
            <a:pPr lvl="0"/>
            <a:r>
              <a:rPr lang="en-US" dirty="0" smtClean="0"/>
              <a:t>The number of sampling units in each cluster should be approximately same.</a:t>
            </a:r>
          </a:p>
          <a:p>
            <a:endParaRPr lang="en-US" dirty="0"/>
          </a:p>
        </p:txBody>
      </p:sp>
      <p:cxnSp>
        <p:nvCxnSpPr>
          <p:cNvPr id="5" name="Straight Arrow Connector 4"/>
          <p:cNvCxnSpPr/>
          <p:nvPr/>
        </p:nvCxnSpPr>
        <p:spPr>
          <a:xfrm>
            <a:off x="2286000" y="2133600"/>
            <a:ext cx="1371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609600" y="2514600"/>
            <a:ext cx="1371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800600" y="2590800"/>
            <a:ext cx="1371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953000" y="2133600"/>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Cluster Sampling………</a:t>
            </a:r>
            <a:endParaRPr lang="en-US" dirty="0"/>
          </a:p>
        </p:txBody>
      </p:sp>
      <p:sp>
        <p:nvSpPr>
          <p:cNvPr id="3" name="Content Placeholder 2"/>
          <p:cNvSpPr>
            <a:spLocks noGrp="1"/>
          </p:cNvSpPr>
          <p:nvPr>
            <p:ph idx="1"/>
          </p:nvPr>
        </p:nvSpPr>
        <p:spPr/>
        <p:txBody>
          <a:bodyPr/>
          <a:lstStyle/>
          <a:p>
            <a:pPr>
              <a:buNone/>
            </a:pPr>
            <a:r>
              <a:rPr lang="en-US" i="1" dirty="0" smtClean="0"/>
              <a:t>Merits</a:t>
            </a:r>
            <a:endParaRPr lang="en-US" dirty="0" smtClean="0"/>
          </a:p>
          <a:p>
            <a:pPr lvl="0"/>
            <a:r>
              <a:rPr lang="en-US" dirty="0" smtClean="0"/>
              <a:t>It is easier and more practical method which facilitates the field work.</a:t>
            </a:r>
          </a:p>
          <a:p>
            <a:pPr lvl="0"/>
            <a:r>
              <a:rPr lang="en-US" dirty="0" smtClean="0"/>
              <a:t>It is economical, because it is easier and less expensive.</a:t>
            </a:r>
          </a:p>
          <a:p>
            <a:r>
              <a:rPr lang="en-US" dirty="0" smtClean="0"/>
              <a:t>It is useful because it may combine the advantages of both random and stratifies sampling</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Cluster Sampling………</a:t>
            </a:r>
            <a:endParaRPr lang="en-US" dirty="0"/>
          </a:p>
        </p:txBody>
      </p:sp>
      <p:sp>
        <p:nvSpPr>
          <p:cNvPr id="3" name="Content Placeholder 2"/>
          <p:cNvSpPr>
            <a:spLocks noGrp="1"/>
          </p:cNvSpPr>
          <p:nvPr>
            <p:ph idx="1"/>
          </p:nvPr>
        </p:nvSpPr>
        <p:spPr/>
        <p:txBody>
          <a:bodyPr>
            <a:normAutofit lnSpcReduction="10000"/>
          </a:bodyPr>
          <a:lstStyle/>
          <a:p>
            <a:pPr>
              <a:buNone/>
            </a:pPr>
            <a:r>
              <a:rPr lang="en-US" i="1" dirty="0" smtClean="0"/>
              <a:t>Demerits</a:t>
            </a:r>
            <a:endParaRPr lang="en-US" dirty="0" smtClean="0"/>
          </a:p>
          <a:p>
            <a:pPr lvl="0"/>
            <a:r>
              <a:rPr lang="en-US" dirty="0" smtClean="0"/>
              <a:t>Probability and the representativeness of the sample is sometimes affected if the number of clusters is very large.</a:t>
            </a:r>
          </a:p>
          <a:p>
            <a:pPr lvl="0"/>
            <a:r>
              <a:rPr lang="en-US" dirty="0" smtClean="0"/>
              <a:t>The results obtained under this method are likely to be less accurate if the number of sampling units in each cluster are not approximately same.</a:t>
            </a:r>
          </a:p>
          <a:p>
            <a:pPr lvl="0"/>
            <a:r>
              <a:rPr lang="en-US" dirty="0" smtClean="0"/>
              <a:t>It may not be possible to apply its findings to another area.</a:t>
            </a:r>
          </a:p>
          <a:p>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Multi-stage sampling</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method is generally used in selecting a sample from a very large area. </a:t>
            </a:r>
            <a:endParaRPr lang="en-US" dirty="0" smtClean="0"/>
          </a:p>
          <a:p>
            <a:r>
              <a:rPr lang="en-US" dirty="0" smtClean="0"/>
              <a:t>As </a:t>
            </a:r>
            <a:r>
              <a:rPr lang="en-US" dirty="0" smtClean="0"/>
              <a:t>the name suggests multi-stage sampling refers to a sampling technique which  is carried out in various stages. </a:t>
            </a:r>
            <a:endParaRPr lang="en-US" dirty="0" smtClean="0"/>
          </a:p>
          <a:p>
            <a:r>
              <a:rPr lang="en-US" dirty="0" smtClean="0"/>
              <a:t>Here </a:t>
            </a:r>
            <a:r>
              <a:rPr lang="en-US" dirty="0" smtClean="0"/>
              <a:t>the population is regarded as made of a number of primary units, each of which is further composed of a number of secondary stage units which is further composed of third stage units and so on till we ultimately reach the desired sampling unit which we are interested. At each stage there is a random selection and size of the sample may be proportional or disproportional depending on the size and character of variations is event to the purpose of inquiry. Thus the area of investigation is scientifically restricted to small number of ultimate units which are representative of whole.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a:t>
            </a:r>
            <a:endParaRPr lang="en-US" dirty="0"/>
          </a:p>
        </p:txBody>
      </p:sp>
      <p:sp>
        <p:nvSpPr>
          <p:cNvPr id="3" name="Content Placeholder 2"/>
          <p:cNvSpPr>
            <a:spLocks noGrp="1"/>
          </p:cNvSpPr>
          <p:nvPr>
            <p:ph idx="1"/>
          </p:nvPr>
        </p:nvSpPr>
        <p:spPr/>
        <p:txBody>
          <a:bodyPr/>
          <a:lstStyle/>
          <a:p>
            <a:r>
              <a:rPr lang="en-US" dirty="0" smtClean="0"/>
              <a:t>A sample is a subgroup of individuals selected from that population.</a:t>
            </a:r>
          </a:p>
          <a:p>
            <a:endParaRPr lang="en-US" dirty="0" smtClean="0"/>
          </a:p>
          <a:p>
            <a:r>
              <a:rPr lang="en-US" dirty="0" smtClean="0"/>
              <a:t> Because of  the population is large, it will be impossible for the researcher to study every individual within the potential study population, so the researcher  study a subgroup or sample.</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Multi-stage sampling………</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i="1" dirty="0" smtClean="0"/>
              <a:t>Merits</a:t>
            </a:r>
            <a:endParaRPr lang="en-US" dirty="0" smtClean="0"/>
          </a:p>
          <a:p>
            <a:pPr lvl="0"/>
            <a:r>
              <a:rPr lang="en-US" dirty="0" smtClean="0"/>
              <a:t>It is more flexible when comparing to other methods of sampling.</a:t>
            </a:r>
          </a:p>
          <a:p>
            <a:pPr lvl="0"/>
            <a:r>
              <a:rPr lang="en-US" dirty="0" smtClean="0"/>
              <a:t>It is simple to carry out.</a:t>
            </a:r>
          </a:p>
          <a:p>
            <a:pPr lvl="0"/>
            <a:r>
              <a:rPr lang="en-US" dirty="0" smtClean="0"/>
              <a:t>Helps to cover large area</a:t>
            </a:r>
          </a:p>
          <a:p>
            <a:pPr lvl="0"/>
            <a:r>
              <a:rPr lang="en-US" dirty="0" smtClean="0"/>
              <a:t>It is reliable and satisfactory method.</a:t>
            </a:r>
          </a:p>
          <a:p>
            <a:pPr lvl="0"/>
            <a:r>
              <a:rPr lang="en-US" dirty="0" smtClean="0"/>
              <a:t>This technique is of  greater significance in surveys of under developed areas where no up to date and accurate frame is generally available for subdivision.</a:t>
            </a:r>
          </a:p>
          <a:p>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Multi-stage sampling………</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i="1" dirty="0" smtClean="0"/>
              <a:t>Demerits</a:t>
            </a:r>
            <a:endParaRPr lang="en-US" dirty="0" smtClean="0"/>
          </a:p>
          <a:p>
            <a:pPr lvl="0"/>
            <a:r>
              <a:rPr lang="en-US" dirty="0" smtClean="0"/>
              <a:t>Errors are likely to be large in this method when compared to any other method</a:t>
            </a:r>
          </a:p>
          <a:p>
            <a:pPr lvl="0"/>
            <a:r>
              <a:rPr lang="en-US" dirty="0" smtClean="0"/>
              <a:t>Less efficient than a suitable single stage sampling of the same.</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Non-probability Sampling</a:t>
            </a:r>
            <a:r>
              <a:rPr lang="en-US" dirty="0" smtClean="0"/>
              <a:t> </a:t>
            </a:r>
            <a:br>
              <a:rPr lang="en-US" dirty="0" smtClean="0"/>
            </a:br>
            <a:endParaRPr lang="en-US" dirty="0"/>
          </a:p>
        </p:txBody>
      </p:sp>
      <p:sp>
        <p:nvSpPr>
          <p:cNvPr id="3" name="Content Placeholder 2"/>
          <p:cNvSpPr>
            <a:spLocks noGrp="1"/>
          </p:cNvSpPr>
          <p:nvPr>
            <p:ph idx="1"/>
          </p:nvPr>
        </p:nvSpPr>
        <p:spPr>
          <a:xfrm>
            <a:off x="914400" y="1783560"/>
            <a:ext cx="7772400" cy="4845840"/>
          </a:xfrm>
        </p:spPr>
        <p:txBody>
          <a:bodyPr>
            <a:normAutofit fontScale="92500" lnSpcReduction="20000"/>
          </a:bodyPr>
          <a:lstStyle/>
          <a:p>
            <a:r>
              <a:rPr lang="en-US" dirty="0" smtClean="0"/>
              <a:t>Non-probability sampling is based on the personal judgment. </a:t>
            </a:r>
            <a:endParaRPr lang="en-US" dirty="0" smtClean="0"/>
          </a:p>
          <a:p>
            <a:r>
              <a:rPr lang="en-US" dirty="0" smtClean="0"/>
              <a:t>Under </a:t>
            </a:r>
            <a:r>
              <a:rPr lang="en-US" dirty="0" smtClean="0"/>
              <a:t>this method a desired number of sample units are selected deliberately or purposely depending up on the object of the enquiry so that the important items representing the true characteristics of the population  are included in the sample. </a:t>
            </a:r>
            <a:endParaRPr lang="en-US" dirty="0" smtClean="0"/>
          </a:p>
          <a:p>
            <a:r>
              <a:rPr lang="en-US" dirty="0" smtClean="0"/>
              <a:t>Non </a:t>
            </a:r>
            <a:r>
              <a:rPr lang="en-US" dirty="0" smtClean="0"/>
              <a:t>probability sampling is used when probability sampling is not feasible. </a:t>
            </a:r>
            <a:endParaRPr lang="en-US" dirty="0" smtClean="0"/>
          </a:p>
          <a:p>
            <a:r>
              <a:rPr lang="en-US" dirty="0" smtClean="0"/>
              <a:t>Non </a:t>
            </a:r>
            <a:r>
              <a:rPr lang="en-US" dirty="0" smtClean="0"/>
              <a:t>probability sampling techniques include different methods of sampling, they are: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Purposive sampling</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Purposive </a:t>
            </a:r>
            <a:r>
              <a:rPr lang="en-US" dirty="0" smtClean="0"/>
              <a:t>sampling is also known as deliberate sampling or judgment sampling. </a:t>
            </a:r>
            <a:endParaRPr lang="en-US" dirty="0" smtClean="0"/>
          </a:p>
          <a:p>
            <a:r>
              <a:rPr lang="en-US" dirty="0" smtClean="0"/>
              <a:t>A </a:t>
            </a:r>
            <a:r>
              <a:rPr lang="en-US" dirty="0" smtClean="0"/>
              <a:t>researcher uses his or her judgment to select a population that reflects an important aspect of the research. Here investigator purposefully selects and purposefully leaves some members. Purposive sampling is generally more appropriate for qualitative research than quantitative research.</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Purposive </a:t>
            </a:r>
            <a:r>
              <a:rPr lang="en-US" b="1" dirty="0" smtClean="0"/>
              <a:t>sampling………</a:t>
            </a:r>
            <a:endParaRPr lang="en-US" dirty="0"/>
          </a:p>
        </p:txBody>
      </p:sp>
      <p:sp>
        <p:nvSpPr>
          <p:cNvPr id="3" name="Content Placeholder 2"/>
          <p:cNvSpPr>
            <a:spLocks noGrp="1"/>
          </p:cNvSpPr>
          <p:nvPr>
            <p:ph idx="1"/>
          </p:nvPr>
        </p:nvSpPr>
        <p:spPr/>
        <p:txBody>
          <a:bodyPr/>
          <a:lstStyle/>
          <a:p>
            <a:pPr>
              <a:buNone/>
            </a:pPr>
            <a:r>
              <a:rPr lang="en-US" i="1" dirty="0" smtClean="0"/>
              <a:t>Merits</a:t>
            </a:r>
            <a:endParaRPr lang="en-US" dirty="0" smtClean="0"/>
          </a:p>
          <a:p>
            <a:pPr lvl="0"/>
            <a:r>
              <a:rPr lang="en-US" dirty="0" smtClean="0"/>
              <a:t>The sampling is within the complete control of the investigator.</a:t>
            </a:r>
          </a:p>
          <a:p>
            <a:pPr lvl="0"/>
            <a:r>
              <a:rPr lang="en-US" dirty="0" smtClean="0"/>
              <a:t>The purpose of the study can be fulfilled even with a small sample which is picked up purposely and carefully.</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i="1" dirty="0" smtClean="0"/>
              <a:t>Demerits</a:t>
            </a:r>
            <a:endParaRPr lang="en-US" dirty="0" smtClean="0"/>
          </a:p>
          <a:p>
            <a:pPr lvl="0"/>
            <a:r>
              <a:rPr lang="en-US" dirty="0" smtClean="0"/>
              <a:t>Chance for biases in sampling because the investigator selects the sample</a:t>
            </a:r>
          </a:p>
          <a:p>
            <a:pPr lvl="0"/>
            <a:r>
              <a:rPr lang="en-US" dirty="0" smtClean="0"/>
              <a:t>It may not be possible to  find out mistakes and inaccuracies till the end</a:t>
            </a:r>
          </a:p>
          <a:p>
            <a:pPr lvl="0"/>
            <a:r>
              <a:rPr lang="en-US" dirty="0" smtClean="0"/>
              <a:t>Investigator requires well  knowledge about the universe to purposive sampling</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Quota sampling</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It </a:t>
            </a:r>
            <a:r>
              <a:rPr lang="en-US" dirty="0" smtClean="0"/>
              <a:t>is another form of purposive sampling and also a form of stratified sampling, except that it refers to a  non-probability design in which the investigator, after having stratified his population, uses his judgment rather than randomness  in selecting the  cases within each  of the strata. The number to be selected from each stratum is known as quota.</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Quota </a:t>
            </a:r>
            <a:r>
              <a:rPr lang="en-US" b="1" dirty="0" smtClean="0"/>
              <a:t>sampling………</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i="1" dirty="0" smtClean="0"/>
              <a:t>Merits</a:t>
            </a:r>
            <a:endParaRPr lang="en-US" dirty="0" smtClean="0"/>
          </a:p>
          <a:p>
            <a:pPr lvl="0"/>
            <a:r>
              <a:rPr lang="en-US" dirty="0" smtClean="0"/>
              <a:t>Quota sampling is advantageous over probability sampling with respect to convenience.</a:t>
            </a:r>
          </a:p>
          <a:p>
            <a:pPr lvl="0"/>
            <a:r>
              <a:rPr lang="en-US" dirty="0" smtClean="0"/>
              <a:t>It less expensive and more quick.</a:t>
            </a:r>
          </a:p>
          <a:p>
            <a:pPr lvl="0"/>
            <a:r>
              <a:rPr lang="en-US" dirty="0" smtClean="0"/>
              <a:t>It is the only practicable method in the case of population  for which no suitable frame is possible.</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Quota sampling………</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i="1" dirty="0" smtClean="0"/>
              <a:t>Demerits</a:t>
            </a:r>
            <a:endParaRPr lang="en-US" dirty="0" smtClean="0"/>
          </a:p>
          <a:p>
            <a:pPr lvl="0"/>
            <a:r>
              <a:rPr lang="en-US" dirty="0" smtClean="0"/>
              <a:t>Chance for bias in the selection.</a:t>
            </a:r>
          </a:p>
          <a:p>
            <a:pPr lvl="0"/>
            <a:r>
              <a:rPr lang="en-US" dirty="0" smtClean="0"/>
              <a:t>Standard errors cannot be calculated as can be done in the case of a random sample.</a:t>
            </a:r>
          </a:p>
          <a:p>
            <a:endParaRPr lang="en-US" dirty="0" smtClean="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smtClean="0"/>
              <a:t>Convenience Sampling </a:t>
            </a:r>
            <a:r>
              <a:rPr lang="en-US" dirty="0" smtClean="0"/>
              <a:t/>
            </a:r>
            <a:br>
              <a:rPr lang="en-US" dirty="0" smtClean="0"/>
            </a:br>
            <a:endParaRPr lang="en-US" dirty="0"/>
          </a:p>
        </p:txBody>
      </p:sp>
      <p:sp>
        <p:nvSpPr>
          <p:cNvPr id="3" name="Content Placeholder 2"/>
          <p:cNvSpPr>
            <a:spLocks noGrp="1"/>
          </p:cNvSpPr>
          <p:nvPr>
            <p:ph idx="1"/>
          </p:nvPr>
        </p:nvSpPr>
        <p:spPr>
          <a:xfrm>
            <a:off x="914400" y="1783560"/>
            <a:ext cx="7772400" cy="5074440"/>
          </a:xfrm>
        </p:spPr>
        <p:txBody>
          <a:bodyPr>
            <a:normAutofit fontScale="92500"/>
          </a:bodyPr>
          <a:lstStyle/>
          <a:p>
            <a:r>
              <a:rPr lang="en-US" dirty="0" smtClean="0"/>
              <a:t>It </a:t>
            </a:r>
            <a:r>
              <a:rPr lang="en-US" dirty="0" smtClean="0"/>
              <a:t>is known as unsystematic, accidental or opportunistic sampling. </a:t>
            </a:r>
            <a:endParaRPr lang="en-US" dirty="0" smtClean="0"/>
          </a:p>
          <a:p>
            <a:r>
              <a:rPr lang="en-US" dirty="0" smtClean="0"/>
              <a:t>Under </a:t>
            </a:r>
            <a:r>
              <a:rPr lang="en-US" dirty="0" smtClean="0"/>
              <a:t>this method a sample is selected according to the convenience of the investigator. </a:t>
            </a:r>
            <a:endParaRPr lang="en-US" dirty="0" smtClean="0"/>
          </a:p>
          <a:p>
            <a:r>
              <a:rPr lang="en-US" dirty="0" smtClean="0"/>
              <a:t>This </a:t>
            </a:r>
            <a:r>
              <a:rPr lang="en-US" dirty="0" smtClean="0"/>
              <a:t>convenience may be in respect of availability of data, accessibility of the units etc. </a:t>
            </a:r>
            <a:endParaRPr lang="en-US" dirty="0" smtClean="0"/>
          </a:p>
          <a:p>
            <a:r>
              <a:rPr lang="en-US" dirty="0" smtClean="0"/>
              <a:t>In </a:t>
            </a:r>
            <a:r>
              <a:rPr lang="en-US" dirty="0" smtClean="0"/>
              <a:t>educational research, convenient sampling is used frequently by teachers who use their own classes for their research. Findings from such research generally are limited to the population studied and not extended to larger populations.</a:t>
            </a:r>
          </a:p>
          <a:p>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a:t>
            </a:r>
            <a:endParaRPr lang="en-US" dirty="0"/>
          </a:p>
        </p:txBody>
      </p:sp>
      <p:sp>
        <p:nvSpPr>
          <p:cNvPr id="3" name="Content Placeholder 2"/>
          <p:cNvSpPr>
            <a:spLocks noGrp="1"/>
          </p:cNvSpPr>
          <p:nvPr>
            <p:ph idx="1"/>
          </p:nvPr>
        </p:nvSpPr>
        <p:spPr/>
        <p:txBody>
          <a:bodyPr/>
          <a:lstStyle/>
          <a:p>
            <a:r>
              <a:rPr lang="en-US" dirty="0" smtClean="0"/>
              <a:t>Sampling is selecting a group (subgroup) from a much larger population that is similar in its trait (i.e. gender, ethnicity, age, income, etc.) distribution of the larger population.</a:t>
            </a:r>
          </a:p>
          <a:p>
            <a:endParaRPr lang="en-US" dirty="0" smtClean="0"/>
          </a:p>
          <a:p>
            <a:r>
              <a:rPr lang="en-US" dirty="0" smtClean="0"/>
              <a:t>Findings made from studying the group can then be generalized to the larger population. This is known as </a:t>
            </a:r>
            <a:r>
              <a:rPr lang="en-US" dirty="0" smtClean="0">
                <a:solidFill>
                  <a:srgbClr val="FFFF00"/>
                </a:solidFill>
              </a:rPr>
              <a:t>population generalization</a:t>
            </a:r>
            <a:endParaRPr lang="en-US" dirty="0">
              <a:solidFill>
                <a:srgbClr val="FFFF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strategies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Sampling strategies, or selecting the sampling groups, involves the researcher choosing who will participate in the study. </a:t>
            </a:r>
          </a:p>
          <a:p>
            <a:endParaRPr lang="en-US" dirty="0" smtClean="0"/>
          </a:p>
          <a:p>
            <a:endParaRPr lang="en-US" dirty="0" smtClean="0"/>
          </a:p>
          <a:p>
            <a:r>
              <a:rPr lang="en-US" dirty="0" smtClean="0"/>
              <a:t>researcher </a:t>
            </a:r>
            <a:r>
              <a:rPr lang="en-US" dirty="0" smtClean="0"/>
              <a:t>develops a set of criteria that defines and sets boundaries between who should and should not be selected. </a:t>
            </a:r>
          </a:p>
          <a:p>
            <a:endParaRPr lang="en-US" dirty="0" smtClean="0"/>
          </a:p>
          <a:p>
            <a:r>
              <a:rPr lang="en-US" dirty="0" smtClean="0"/>
              <a:t>Should only boys or only girls be included in the sample? or Should only  urban boys be included in the sample? etc.</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Purpose of Sampling</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The primary purpose of the sampling is to </a:t>
            </a:r>
            <a:r>
              <a:rPr lang="en-US" dirty="0" smtClean="0">
                <a:solidFill>
                  <a:srgbClr val="FFFF00"/>
                </a:solidFill>
              </a:rPr>
              <a:t>obtain</a:t>
            </a:r>
            <a:r>
              <a:rPr lang="en-US" dirty="0" smtClean="0"/>
              <a:t> </a:t>
            </a:r>
            <a:r>
              <a:rPr lang="en-US" dirty="0" smtClean="0">
                <a:solidFill>
                  <a:srgbClr val="FFFF00"/>
                </a:solidFill>
              </a:rPr>
              <a:t>accurate and reliable information </a:t>
            </a:r>
            <a:r>
              <a:rPr lang="en-US" dirty="0" smtClean="0"/>
              <a:t>about the characteristics of population with minimum of cost , time and energy and to set out  the limits of  accuracy of such estimates.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Importance of Sampling</a:t>
            </a:r>
            <a:r>
              <a:rPr lang="en-US" dirty="0" smtClean="0"/>
              <a:t/>
            </a:r>
            <a:br>
              <a:rPr lang="en-US" dirty="0" smtClean="0"/>
            </a:br>
            <a:endParaRPr lang="en-US" dirty="0"/>
          </a:p>
        </p:txBody>
      </p:sp>
      <p:sp>
        <p:nvSpPr>
          <p:cNvPr id="3" name="Content Placeholder 2"/>
          <p:cNvSpPr>
            <a:spLocks noGrp="1"/>
          </p:cNvSpPr>
          <p:nvPr>
            <p:ph idx="1"/>
          </p:nvPr>
        </p:nvSpPr>
        <p:spPr>
          <a:xfrm>
            <a:off x="914400" y="1371600"/>
            <a:ext cx="7772400" cy="5486400"/>
          </a:xfrm>
        </p:spPr>
        <p:txBody>
          <a:bodyPr>
            <a:normAutofit fontScale="77500" lnSpcReduction="20000"/>
          </a:bodyPr>
          <a:lstStyle/>
          <a:p>
            <a:pPr marL="582930" lvl="0" indent="-514350">
              <a:buFont typeface="+mj-lt"/>
              <a:buAutoNum type="arabicPeriod"/>
            </a:pPr>
            <a:r>
              <a:rPr lang="en-US" dirty="0" smtClean="0"/>
              <a:t>When the population is very large, it can be satisfactorily covered through sampling.</a:t>
            </a:r>
          </a:p>
          <a:p>
            <a:pPr marL="582930" lvl="0" indent="-514350">
              <a:buFont typeface="+mj-lt"/>
              <a:buAutoNum type="arabicPeriod"/>
            </a:pPr>
            <a:endParaRPr lang="en-US" dirty="0" smtClean="0"/>
          </a:p>
          <a:p>
            <a:pPr marL="582930" lvl="0" indent="-514350">
              <a:buFont typeface="+mj-lt"/>
              <a:buAutoNum type="arabicPeriod"/>
            </a:pPr>
            <a:r>
              <a:rPr lang="en-US" dirty="0" smtClean="0"/>
              <a:t>It saves a lot of time, energy and money.</a:t>
            </a:r>
          </a:p>
          <a:p>
            <a:pPr marL="582930" lvl="0" indent="-514350">
              <a:buFont typeface="+mj-lt"/>
              <a:buAutoNum type="arabicPeriod"/>
            </a:pPr>
            <a:endParaRPr lang="en-US" dirty="0" smtClean="0"/>
          </a:p>
          <a:p>
            <a:pPr marL="582930" lvl="0" indent="-514350">
              <a:buFont typeface="+mj-lt"/>
              <a:buAutoNum type="arabicPeriod"/>
            </a:pPr>
            <a:r>
              <a:rPr lang="en-US" dirty="0" smtClean="0"/>
              <a:t>Especially when the units of an area are homogeneous, sampling technique is really useful.</a:t>
            </a:r>
          </a:p>
          <a:p>
            <a:pPr marL="582930" lvl="0" indent="-514350">
              <a:buFont typeface="+mj-lt"/>
              <a:buAutoNum type="arabicPeriod"/>
            </a:pPr>
            <a:endParaRPr lang="en-US" dirty="0" smtClean="0"/>
          </a:p>
          <a:p>
            <a:pPr marL="582930" lvl="0" indent="-514350">
              <a:buFont typeface="+mj-lt"/>
              <a:buAutoNum type="arabicPeriod"/>
            </a:pPr>
            <a:r>
              <a:rPr lang="en-US" dirty="0" smtClean="0"/>
              <a:t>When the data are unlimited, the use of this method is really useful.</a:t>
            </a:r>
          </a:p>
          <a:p>
            <a:pPr marL="582930" lvl="0" indent="-514350">
              <a:buFont typeface="+mj-lt"/>
              <a:buAutoNum type="arabicPeriod"/>
            </a:pPr>
            <a:endParaRPr lang="en-US" dirty="0" smtClean="0"/>
          </a:p>
          <a:p>
            <a:pPr marL="582930" lvl="0" indent="-514350">
              <a:buFont typeface="+mj-lt"/>
              <a:buAutoNum type="arabicPeriod"/>
            </a:pPr>
            <a:r>
              <a:rPr lang="en-US" dirty="0" smtClean="0"/>
              <a:t>When cent percent accuracy is not required, the use of this technique becomes inevitable.</a:t>
            </a:r>
          </a:p>
          <a:p>
            <a:pPr marL="582930" lvl="0" indent="-514350">
              <a:buFont typeface="+mj-lt"/>
              <a:buAutoNum type="arabicPeriod"/>
            </a:pPr>
            <a:endParaRPr lang="en-US" dirty="0" smtClean="0"/>
          </a:p>
          <a:p>
            <a:pPr marL="582930" lvl="0" indent="-514350">
              <a:buFont typeface="+mj-lt"/>
              <a:buAutoNum type="arabicPeriod"/>
            </a:pPr>
            <a:r>
              <a:rPr lang="en-US" dirty="0" smtClean="0"/>
              <a:t>When the number of individuals to be studied is manageable, intensive study becomes possible.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Characteristics of Sampling</a:t>
            </a:r>
            <a:r>
              <a:rPr lang="en-US" dirty="0" smtClean="0"/>
              <a:t/>
            </a:r>
            <a:br>
              <a:rPr lang="en-US" dirty="0" smtClean="0"/>
            </a:br>
            <a:endParaRPr lang="en-US" dirty="0"/>
          </a:p>
        </p:txBody>
      </p:sp>
      <p:sp>
        <p:nvSpPr>
          <p:cNvPr id="3" name="Content Placeholder 2"/>
          <p:cNvSpPr>
            <a:spLocks noGrp="1"/>
          </p:cNvSpPr>
          <p:nvPr>
            <p:ph idx="1"/>
          </p:nvPr>
        </p:nvSpPr>
        <p:spPr>
          <a:xfrm>
            <a:off x="914400" y="1371600"/>
            <a:ext cx="7772400" cy="5486400"/>
          </a:xfrm>
        </p:spPr>
        <p:txBody>
          <a:bodyPr>
            <a:normAutofit fontScale="77500" lnSpcReduction="20000"/>
          </a:bodyPr>
          <a:lstStyle/>
          <a:p>
            <a:pPr marL="582930" lvl="0" indent="-514350">
              <a:buFont typeface="+mj-lt"/>
              <a:buAutoNum type="arabicPeriod"/>
            </a:pPr>
            <a:r>
              <a:rPr lang="en-US" dirty="0" smtClean="0"/>
              <a:t>A good sample is one which, within restrictions imposed by its size, will reproduce the characteristics of the population with the greatest possible accuracy.</a:t>
            </a:r>
          </a:p>
          <a:p>
            <a:pPr marL="582930" lvl="0" indent="-514350">
              <a:buFont typeface="+mj-lt"/>
              <a:buAutoNum type="arabicPeriod"/>
            </a:pPr>
            <a:endParaRPr lang="en-US" dirty="0" smtClean="0"/>
          </a:p>
          <a:p>
            <a:pPr marL="582930" lvl="0" indent="-514350">
              <a:buFont typeface="+mj-lt"/>
              <a:buAutoNum type="arabicPeriod"/>
            </a:pPr>
            <a:r>
              <a:rPr lang="en-US" dirty="0" smtClean="0"/>
              <a:t>It should be free from error due to bias or due to deliberate selection of the unit of the sample.</a:t>
            </a:r>
          </a:p>
          <a:p>
            <a:pPr marL="582930" lvl="0" indent="-514350">
              <a:buFont typeface="+mj-lt"/>
              <a:buAutoNum type="arabicPeriod"/>
            </a:pPr>
            <a:endParaRPr lang="en-US" dirty="0" smtClean="0"/>
          </a:p>
          <a:p>
            <a:pPr marL="582930" lvl="0" indent="-514350">
              <a:buFont typeface="+mj-lt"/>
              <a:buAutoNum type="arabicPeriod"/>
            </a:pPr>
            <a:r>
              <a:rPr lang="en-US" dirty="0" smtClean="0"/>
              <a:t>It should be free from random sampling error. It should not be selected by a procedure where there is a connection between the method of selection and the characteristics under consideration.</a:t>
            </a:r>
          </a:p>
          <a:p>
            <a:pPr marL="582930" lvl="0" indent="-514350">
              <a:buFont typeface="+mj-lt"/>
              <a:buAutoNum type="arabicPeriod"/>
            </a:pPr>
            <a:endParaRPr lang="en-US" dirty="0" smtClean="0"/>
          </a:p>
          <a:p>
            <a:pPr marL="582930" lvl="0" indent="-514350">
              <a:buFont typeface="+mj-lt"/>
              <a:buAutoNum type="arabicPeriod"/>
            </a:pPr>
            <a:r>
              <a:rPr lang="en-US" dirty="0" smtClean="0"/>
              <a:t>There should not be any substitution of originally selected unit by some other more convenient in any way.</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Characteristics of Sampling…</a:t>
            </a:r>
            <a:endParaRPr lang="en-US" dirty="0"/>
          </a:p>
        </p:txBody>
      </p:sp>
      <p:sp>
        <p:nvSpPr>
          <p:cNvPr id="3" name="Content Placeholder 2"/>
          <p:cNvSpPr>
            <a:spLocks noGrp="1"/>
          </p:cNvSpPr>
          <p:nvPr>
            <p:ph idx="1"/>
          </p:nvPr>
        </p:nvSpPr>
        <p:spPr/>
        <p:txBody>
          <a:bodyPr>
            <a:normAutofit fontScale="70000" lnSpcReduction="20000"/>
          </a:bodyPr>
          <a:lstStyle/>
          <a:p>
            <a:pPr lvl="0">
              <a:buNone/>
            </a:pPr>
            <a:r>
              <a:rPr lang="en-US" dirty="0" smtClean="0"/>
              <a:t>5. It should not suffer from incomplete coverage of the units selected for study, i.e., it should not ignore the failures in the sample in responding to the study.</a:t>
            </a:r>
          </a:p>
          <a:p>
            <a:pPr lvl="0">
              <a:buNone/>
            </a:pPr>
            <a:endParaRPr lang="en-US" dirty="0" smtClean="0"/>
          </a:p>
          <a:p>
            <a:pPr lvl="0">
              <a:buNone/>
            </a:pPr>
            <a:r>
              <a:rPr lang="en-US" dirty="0" smtClean="0"/>
              <a:t>6. Relatively small samples properly selected may be much more reliable than large samples poorly selected. But at the same time it is very essential that the sample is adequate in size so that it can become really reliable.</a:t>
            </a:r>
          </a:p>
          <a:p>
            <a:pPr lvl="0">
              <a:buNone/>
            </a:pPr>
            <a:endParaRPr lang="en-US" dirty="0" smtClean="0"/>
          </a:p>
          <a:p>
            <a:pPr lvl="0">
              <a:buNone/>
            </a:pPr>
            <a:r>
              <a:rPr lang="en-US" dirty="0" smtClean="0"/>
              <a:t>7. In the samples only such units should be included, which as far as possible, are independent.</a:t>
            </a:r>
          </a:p>
          <a:p>
            <a:pPr lvl="0">
              <a:buNone/>
            </a:pPr>
            <a:endParaRPr lang="en-US" dirty="0" smtClean="0"/>
          </a:p>
          <a:p>
            <a:pPr lvl="0">
              <a:buNone/>
            </a:pPr>
            <a:r>
              <a:rPr lang="en-US" dirty="0" smtClean="0"/>
              <a:t>8. While constructing a sample, it is important that measurable or known probability sample techniques are used. This will substantially reduce the likely discrepancies.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58</TotalTime>
  <Words>2467</Words>
  <Application>Microsoft Office PowerPoint</Application>
  <PresentationFormat>On-screen Show (4:3)</PresentationFormat>
  <Paragraphs>204</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Metro</vt:lpstr>
      <vt:lpstr>Sampling</vt:lpstr>
      <vt:lpstr>population</vt:lpstr>
      <vt:lpstr>sample</vt:lpstr>
      <vt:lpstr>Sampling</vt:lpstr>
      <vt:lpstr>Sampling strategies</vt:lpstr>
      <vt:lpstr>Purpose of Sampling </vt:lpstr>
      <vt:lpstr>Importance of Sampling </vt:lpstr>
      <vt:lpstr>Characteristics of Sampling </vt:lpstr>
      <vt:lpstr>Characteristics of Sampling…</vt:lpstr>
      <vt:lpstr>Advantages </vt:lpstr>
      <vt:lpstr>Disadvantages </vt:lpstr>
      <vt:lpstr>Types of Sampling Techniques </vt:lpstr>
      <vt:lpstr>Probability Sampling  </vt:lpstr>
      <vt:lpstr>Random Sampling  </vt:lpstr>
      <vt:lpstr>Random Sampling…………</vt:lpstr>
      <vt:lpstr>Random Sampling…………</vt:lpstr>
      <vt:lpstr>Stratified Sampling  </vt:lpstr>
      <vt:lpstr>Stratified Sampling…………  </vt:lpstr>
      <vt:lpstr>Stratified Sampling…………</vt:lpstr>
      <vt:lpstr>Stratified Sampling…………</vt:lpstr>
      <vt:lpstr>Systematic Sampling </vt:lpstr>
      <vt:lpstr>Systematic Sampling……… </vt:lpstr>
      <vt:lpstr>Systematic Sampling……… </vt:lpstr>
      <vt:lpstr>Systematic Sampling………</vt:lpstr>
      <vt:lpstr>Cluster Sampling  </vt:lpstr>
      <vt:lpstr>Cluster Sampling………</vt:lpstr>
      <vt:lpstr>Cluster Sampling………</vt:lpstr>
      <vt:lpstr>Cluster Sampling………</vt:lpstr>
      <vt:lpstr>Multi-stage sampling </vt:lpstr>
      <vt:lpstr>Multi-stage sampling……… </vt:lpstr>
      <vt:lpstr>Multi-stage sampling……… </vt:lpstr>
      <vt:lpstr>Non-probability Sampling  </vt:lpstr>
      <vt:lpstr>Purposive sampling </vt:lpstr>
      <vt:lpstr>Purposive sampling………</vt:lpstr>
      <vt:lpstr>Slide 35</vt:lpstr>
      <vt:lpstr>Quota sampling </vt:lpstr>
      <vt:lpstr>Quota sampling……… </vt:lpstr>
      <vt:lpstr>Quota sampling……… </vt:lpstr>
      <vt:lpstr>Convenience Sampling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Sampling</dc:title>
  <dc:creator>acer2</dc:creator>
  <cp:lastModifiedBy>acer2</cp:lastModifiedBy>
  <cp:revision>7</cp:revision>
  <dcterms:created xsi:type="dcterms:W3CDTF">2006-08-16T00:00:00Z</dcterms:created>
  <dcterms:modified xsi:type="dcterms:W3CDTF">2019-01-24T09:23:34Z</dcterms:modified>
</cp:coreProperties>
</file>