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7" r:id="rId3"/>
    <p:sldId id="299" r:id="rId4"/>
    <p:sldId id="298" r:id="rId5"/>
    <p:sldId id="261" r:id="rId6"/>
    <p:sldId id="300" r:id="rId7"/>
    <p:sldId id="262" r:id="rId8"/>
    <p:sldId id="25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Lewin’s Field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Learning is a process of perceptual organization or reorganization of one’s life space 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200" dirty="0" smtClean="0"/>
              <a:t>Lewin’s field theory is also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 	called Topological and Vector theory.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b="1" dirty="0" smtClean="0"/>
              <a:t>Life space:-</a:t>
            </a:r>
          </a:p>
          <a:p>
            <a:r>
              <a:rPr lang="en-US" sz="3200" dirty="0" smtClean="0"/>
              <a:t> Life space of an individual includes the person and his psychological environment.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81534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 smtClean="0"/>
              <a:t>3.Instructional strategies should be at the level of exploratory rather than explanatory </a:t>
            </a:r>
            <a:r>
              <a:rPr lang="en-US" sz="3200" smtClean="0"/>
              <a:t>understanding </a:t>
            </a:r>
            <a:endParaRPr lang="en-US" sz="3200" dirty="0" smtClean="0"/>
          </a:p>
          <a:p>
            <a:pPr marL="342900" indent="-342900">
              <a:spcBef>
                <a:spcPct val="50000"/>
              </a:spcBef>
            </a:pPr>
            <a:r>
              <a:rPr lang="en-US" sz="3200" dirty="0" smtClean="0"/>
              <a:t>5.Teacher should use reward and punishment according to the needs of the situation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 smtClean="0"/>
              <a:t>6</a:t>
            </a:r>
            <a:r>
              <a:rPr lang="en-US" sz="3200" dirty="0"/>
              <a:t>. </a:t>
            </a:r>
            <a:r>
              <a:rPr lang="en-US" sz="3200" dirty="0" smtClean="0"/>
              <a:t>Teacher should try to workout the life space of each student in class</a:t>
            </a:r>
          </a:p>
          <a:p>
            <a:pPr marL="342900" indent="-342900">
              <a:spcBef>
                <a:spcPct val="50000"/>
              </a:spcBef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term ‘Psychological environment ‘implies the mental world in which a person </a:t>
            </a:r>
            <a:r>
              <a:rPr lang="en-US" smtClean="0"/>
              <a:t>lives </a:t>
            </a:r>
            <a:r>
              <a:rPr lang="en-US" smtClean="0"/>
              <a:t>at a </a:t>
            </a:r>
            <a:r>
              <a:rPr lang="en-US" dirty="0" smtClean="0"/>
              <a:t>defined moment of his life.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Foreign hull :-</a:t>
            </a:r>
          </a:p>
          <a:p>
            <a:r>
              <a:rPr lang="en-US" dirty="0" smtClean="0"/>
              <a:t>A life space is surrounded by a non-psychological boundary called the foreign hull.</a:t>
            </a:r>
          </a:p>
          <a:p>
            <a:r>
              <a:rPr lang="en-US" dirty="0" smtClean="0"/>
              <a:t> A foreign hull consists of the aspects of physical and social environment of a person under study.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667000" y="1371600"/>
            <a:ext cx="50292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7174" name="Picture 6" descr="Lewin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85800"/>
            <a:ext cx="3352800" cy="4267200"/>
          </a:xfrm>
          <a:prstGeom prst="rect">
            <a:avLst/>
          </a:prstGeom>
          <a:noFill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124200" y="5410200"/>
            <a:ext cx="449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KURT LEWIN</a:t>
            </a:r>
          </a:p>
          <a:p>
            <a:pPr algn="ctr">
              <a:spcBef>
                <a:spcPct val="50000"/>
              </a:spcBef>
            </a:pPr>
            <a:r>
              <a:rPr lang="en-US" sz="3200" dirty="0"/>
              <a:t>(1890-1947)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371600" y="1600200"/>
            <a:ext cx="6477000" cy="3657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286000" y="2133600"/>
            <a:ext cx="4648200" cy="26670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200400" y="2895600"/>
            <a:ext cx="3048000" cy="1295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429000" y="3124200"/>
            <a:ext cx="2590799" cy="838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648200" y="4191000"/>
            <a:ext cx="76200" cy="1752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114800" y="60960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BOUNDARY OF PERSON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5334000" y="3962400"/>
            <a:ext cx="160020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714183" y="5334000"/>
            <a:ext cx="2424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ABILITIES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962400" y="327660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NEEDS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600200" y="3886200"/>
            <a:ext cx="1371600" cy="1143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200" y="5334000"/>
            <a:ext cx="2667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PSYCHOLOGICAL ENVIRONMENT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 flipV="1">
            <a:off x="1600200" y="1600200"/>
            <a:ext cx="1219200" cy="990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52400" y="838200"/>
            <a:ext cx="32003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BOUNDARY OF LIFE SPACE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6324600" y="1143000"/>
            <a:ext cx="7620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248400" y="533400"/>
            <a:ext cx="27154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FOREIGN HULL OF LIFE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066800" y="914400"/>
            <a:ext cx="6934200" cy="5410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1828800"/>
            <a:ext cx="4800600" cy="3429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3048000"/>
            <a:ext cx="1143000" cy="1066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1400" y="3352800"/>
            <a:ext cx="5334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86000" y="3581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495800" y="2438400"/>
            <a:ext cx="152400" cy="213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4800600" y="3581400"/>
            <a:ext cx="1066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761706" y="3467894"/>
            <a:ext cx="2591594" cy="754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n 19"/>
          <p:cNvSpPr/>
          <p:nvPr/>
        </p:nvSpPr>
        <p:spPr>
          <a:xfrm>
            <a:off x="6172200" y="2514600"/>
            <a:ext cx="381000" cy="381000"/>
          </a:xfrm>
          <a:prstGeom prst="sun">
            <a:avLst>
              <a:gd name="adj" fmla="val 2863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86000" y="3200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vector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53000" y="3124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vector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3810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Driving force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76800" y="3810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Restraining force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4191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person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00400" y="228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Inner Personal Stratum  </a:t>
            </a:r>
          </a:p>
          <a:p>
            <a:r>
              <a:rPr lang="en-US" b="1" dirty="0" smtClean="0"/>
              <a:t>           ( needs)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3810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Motor perceptual Stratum  </a:t>
            </a:r>
          </a:p>
          <a:p>
            <a:r>
              <a:rPr lang="en-US" b="1" dirty="0" smtClean="0"/>
              <a:t>           (abilities)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172200" y="381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Boundary of Life-space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153400" y="3505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Foreign</a:t>
            </a:r>
          </a:p>
          <a:p>
            <a:r>
              <a:rPr lang="en-US" b="1" dirty="0" smtClean="0"/>
              <a:t>hull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934200" y="594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Barrier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6019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Psychological Environment</a:t>
            </a:r>
            <a:endParaRPr lang="en-US" b="1" dirty="0"/>
          </a:p>
        </p:txBody>
      </p:sp>
      <p:cxnSp>
        <p:nvCxnSpPr>
          <p:cNvPr id="33" name="Straight Connector 32"/>
          <p:cNvCxnSpPr/>
          <p:nvPr/>
        </p:nvCxnSpPr>
        <p:spPr>
          <a:xfrm rot="16200000" flipV="1">
            <a:off x="1752600" y="1295400"/>
            <a:ext cx="205740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628900" y="2019300"/>
            <a:ext cx="274320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638800" y="762000"/>
            <a:ext cx="160020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91400" y="3733800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4572000" y="4114800"/>
            <a:ext cx="2514600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V="1">
            <a:off x="1295400" y="4876800"/>
            <a:ext cx="274320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800" y="2667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Goal</a:t>
            </a:r>
            <a:endParaRPr lang="en-US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40363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b="1" dirty="0" smtClean="0"/>
              <a:t>Learning is a change in cognitive structure </a:t>
            </a:r>
          </a:p>
          <a:p>
            <a:pPr>
              <a:spcBef>
                <a:spcPct val="50000"/>
              </a:spcBef>
              <a:buNone/>
            </a:pPr>
            <a:endParaRPr lang="en-US" sz="3600" b="1" dirty="0" smtClean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b="1" dirty="0" smtClean="0"/>
              <a:t>Change occurs when the person moves from one region of life space to another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Important terms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Goal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Barrier(restricts person’s movements towards goal)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Vectors(psychological forces)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Valences(attracting or repelling force of goal)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Conflicts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i="1" dirty="0" smtClean="0"/>
              <a:t>Approach-approach</a:t>
            </a:r>
          </a:p>
          <a:p>
            <a:pPr>
              <a:buNone/>
            </a:pPr>
            <a:r>
              <a:rPr lang="en-US" b="1" i="1" dirty="0" smtClean="0"/>
              <a:t>		Approach-avoidance</a:t>
            </a:r>
          </a:p>
          <a:p>
            <a:pPr>
              <a:buNone/>
            </a:pPr>
            <a:r>
              <a:rPr lang="en-US" b="1" i="1" dirty="0" smtClean="0"/>
              <a:t>		Avoidance-avoidance</a:t>
            </a:r>
            <a:endParaRPr lang="en-US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B= f(PE)</a:t>
            </a:r>
          </a:p>
          <a:p>
            <a:pPr>
              <a:buNone/>
            </a:pPr>
            <a:r>
              <a:rPr lang="en-US" sz="2800" dirty="0" smtClean="0"/>
              <a:t>P------person</a:t>
            </a:r>
          </a:p>
          <a:p>
            <a:pPr>
              <a:buNone/>
            </a:pPr>
            <a:r>
              <a:rPr lang="en-US" sz="2800" dirty="0" smtClean="0"/>
              <a:t>E------psychological environment </a:t>
            </a:r>
          </a:p>
          <a:p>
            <a:pPr>
              <a:buNone/>
            </a:pPr>
            <a:r>
              <a:rPr lang="en-US" b="1" dirty="0" smtClean="0"/>
              <a:t>E=f(P)</a:t>
            </a:r>
          </a:p>
          <a:p>
            <a:pPr>
              <a:buNone/>
            </a:pPr>
            <a:r>
              <a:rPr lang="en-US" b="1" dirty="0" smtClean="0"/>
              <a:t>P=f(E)</a:t>
            </a:r>
          </a:p>
          <a:p>
            <a:pPr>
              <a:buNone/>
            </a:pPr>
            <a:r>
              <a:rPr lang="en-US" b="1" dirty="0" smtClean="0"/>
              <a:t>B=f(</a:t>
            </a:r>
            <a:r>
              <a:rPr lang="en-US" b="1" dirty="0" err="1" smtClean="0"/>
              <a:t>Lsp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sz="2800" dirty="0" err="1" smtClean="0"/>
              <a:t>Lsp</a:t>
            </a:r>
            <a:r>
              <a:rPr lang="en-US" sz="2800" dirty="0" smtClean="0"/>
              <a:t>-----life-space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685800"/>
            <a:ext cx="8153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/>
              <a:t>EDUCATIONAL </a:t>
            </a:r>
            <a:r>
              <a:rPr lang="en-US" sz="3200" b="1" dirty="0" smtClean="0"/>
              <a:t>IMPLICATIONS</a:t>
            </a:r>
            <a:endParaRPr lang="en-US" sz="3200" b="1" dirty="0"/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 smtClean="0"/>
              <a:t>The teacher should present the whole problem and evoke the cognitive and emotional readiness in the learners for optimum learning</a:t>
            </a:r>
            <a:endParaRPr lang="en-US" sz="3200" dirty="0"/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 smtClean="0"/>
              <a:t>To motivate the students the teacher has to identify both the driving as well as the restraining forces present in the life space of each student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Lewin’s Field Theory</vt:lpstr>
      <vt:lpstr>Slide 2</vt:lpstr>
      <vt:lpstr>Slide 3</vt:lpstr>
      <vt:lpstr>Slide 4</vt:lpstr>
      <vt:lpstr>Slide 5</vt:lpstr>
      <vt:lpstr>Slide 6</vt:lpstr>
      <vt:lpstr>Important terms </vt:lpstr>
      <vt:lpstr>Some equations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LEWIN’S CONCEPT OF PERSONALITY</dc:title>
  <dc:creator/>
  <cp:lastModifiedBy>HCLLAP</cp:lastModifiedBy>
  <cp:revision>38</cp:revision>
  <dcterms:created xsi:type="dcterms:W3CDTF">2006-08-16T00:00:00Z</dcterms:created>
  <dcterms:modified xsi:type="dcterms:W3CDTF">2013-02-16T05:07:22Z</dcterms:modified>
</cp:coreProperties>
</file>