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9" r:id="rId3"/>
    <p:sldId id="279" r:id="rId4"/>
    <p:sldId id="258" r:id="rId5"/>
    <p:sldId id="271" r:id="rId6"/>
    <p:sldId id="259" r:id="rId7"/>
    <p:sldId id="262" r:id="rId8"/>
    <p:sldId id="281" r:id="rId9"/>
    <p:sldId id="283" r:id="rId10"/>
    <p:sldId id="282" r:id="rId11"/>
    <p:sldId id="273" r:id="rId12"/>
    <p:sldId id="277" r:id="rId13"/>
    <p:sldId id="260" r:id="rId14"/>
    <p:sldId id="265" r:id="rId15"/>
    <p:sldId id="266" r:id="rId16"/>
    <p:sldId id="267" r:id="rId17"/>
    <p:sldId id="28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60C8C-E051-4214-8F8C-213AD73DE68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D9C9F-2691-4B9D-B2F6-A34DE8577E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72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F863C-51C8-4632-946F-22A8434132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DD36B-5B84-43B1-8D01-F85DD3B7989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Theory of Classical Conditioning    (Ivan Pavlov)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(Learning by conditioning)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229600" cy="3352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Learning – Habit formation – By Association &amp;    	                                               Substitution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u="sng" dirty="0" smtClean="0"/>
              <a:t>Conditioning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response to a natural stimulus is transferred to a substitute stimulus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edpsycinteractive.org/topics/images/clscnda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305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1" descr="PAVL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4425" y="809625"/>
            <a:ext cx="523875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12"/>
          <p:cNvSpPr>
            <a:spLocks noChangeArrowheads="1"/>
          </p:cNvSpPr>
          <p:nvPr/>
        </p:nvSpPr>
        <p:spPr bwMode="auto">
          <a:xfrm>
            <a:off x="3492500" y="765175"/>
            <a:ext cx="5400675" cy="24463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13"/>
          <p:cNvSpPr>
            <a:spLocks noChangeArrowheads="1"/>
          </p:cNvSpPr>
          <p:nvPr/>
        </p:nvSpPr>
        <p:spPr bwMode="auto">
          <a:xfrm>
            <a:off x="3492500" y="3284538"/>
            <a:ext cx="5400675" cy="13684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14"/>
          <p:cNvSpPr>
            <a:spLocks noChangeArrowheads="1"/>
          </p:cNvSpPr>
          <p:nvPr/>
        </p:nvSpPr>
        <p:spPr bwMode="auto">
          <a:xfrm>
            <a:off x="3492500" y="4724400"/>
            <a:ext cx="5400675" cy="13684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WordArt 15"/>
          <p:cNvSpPr>
            <a:spLocks noChangeArrowheads="1" noChangeShapeType="1" noTextEdit="1"/>
          </p:cNvSpPr>
          <p:nvPr/>
        </p:nvSpPr>
        <p:spPr bwMode="auto">
          <a:xfrm>
            <a:off x="374650" y="3937000"/>
            <a:ext cx="261302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UCS = unconditioned stimulus </a:t>
            </a:r>
          </a:p>
        </p:txBody>
      </p:sp>
      <p:sp>
        <p:nvSpPr>
          <p:cNvPr id="15367" name="WordArt 16"/>
          <p:cNvSpPr>
            <a:spLocks noChangeArrowheads="1" noChangeShapeType="1" noTextEdit="1"/>
          </p:cNvSpPr>
          <p:nvPr/>
        </p:nvSpPr>
        <p:spPr bwMode="auto">
          <a:xfrm>
            <a:off x="323850" y="4229100"/>
            <a:ext cx="2613025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UCR = unconditioned response</a:t>
            </a:r>
          </a:p>
        </p:txBody>
      </p:sp>
      <p:sp>
        <p:nvSpPr>
          <p:cNvPr id="15368" name="WordArt 17"/>
          <p:cNvSpPr>
            <a:spLocks noChangeArrowheads="1" noChangeShapeType="1" noTextEdit="1"/>
          </p:cNvSpPr>
          <p:nvPr/>
        </p:nvSpPr>
        <p:spPr bwMode="auto">
          <a:xfrm>
            <a:off x="374650" y="4589463"/>
            <a:ext cx="2613025" cy="217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CS = conditioned stimulus </a:t>
            </a:r>
          </a:p>
        </p:txBody>
      </p:sp>
      <p:sp>
        <p:nvSpPr>
          <p:cNvPr id="15369" name="WordArt 18"/>
          <p:cNvSpPr>
            <a:spLocks noChangeArrowheads="1" noChangeShapeType="1" noTextEdit="1"/>
          </p:cNvSpPr>
          <p:nvPr/>
        </p:nvSpPr>
        <p:spPr bwMode="auto">
          <a:xfrm>
            <a:off x="323850" y="4945063"/>
            <a:ext cx="2613025" cy="284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CR = conditioned response</a:t>
            </a:r>
          </a:p>
        </p:txBody>
      </p:sp>
      <p:pic>
        <p:nvPicPr>
          <p:cNvPr id="15370" name="Picture 19" descr="Pavlov's_do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390650"/>
            <a:ext cx="3244850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schoolworkhelper.net/wp-content/uploads/2010/10/pavlovdog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458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Principles of Classical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895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Acquisition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Extinction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Spontaneous recovery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Stimulus generalization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Stimulus discrimination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6400800" cy="1828800"/>
          </a:xfrm>
        </p:spPr>
        <p:txBody>
          <a:bodyPr/>
          <a:lstStyle/>
          <a:p>
            <a:pPr eaLnBrk="1" hangingPunct="1"/>
            <a:r>
              <a:rPr lang="en-US" b="1" smtClean="0"/>
              <a:t>Classical Conditioning:</a:t>
            </a:r>
            <a:br>
              <a:rPr lang="en-US" b="1" smtClean="0"/>
            </a:br>
            <a:r>
              <a:rPr lang="en-US" b="1" smtClean="0"/>
              <a:t>Basic Principles</a:t>
            </a:r>
          </a:p>
        </p:txBody>
      </p:sp>
      <p:pic>
        <p:nvPicPr>
          <p:cNvPr id="4099" name="Picture 3" descr="C:\WINDOWS\Desktop\My Briefcase\pavlov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0"/>
            <a:ext cx="1600200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C:\WINDOWS\Desktop\My Briefcase\dog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7200" y="7620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0" y="45720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After conditioning has taken place, repeatedly presenting the CS without the US will make the CR weaker and eventually make it disappear</a:t>
            </a:r>
            <a:r>
              <a:rPr lang="en-US" b="1" dirty="0" smtClean="0">
                <a:latin typeface="Lucida Sans Unicode" pitchFamily="34" charset="0"/>
              </a:rPr>
              <a:t>.-no reinforcement</a:t>
            </a:r>
            <a:endParaRPr lang="en-US" b="1" dirty="0">
              <a:latin typeface="Lucida Sans Unicode" pitchFamily="34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3581400" y="17526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 dirty="0">
                <a:latin typeface="Lucida Sans Unicode" pitchFamily="34" charset="0"/>
              </a:rPr>
              <a:t>Acquisition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0" y="23622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Repeatedly pairing a CS with a US will produce a CR.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0" y="27432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1 pairing = presenting the CS and then quickly presenting the US:</a:t>
            </a:r>
          </a:p>
        </p:txBody>
      </p:sp>
      <p:pic>
        <p:nvPicPr>
          <p:cNvPr id="4117" name="Picture 21" descr="C:\WINDOWS\Desktop\My Briefcase\bellring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52600" y="32004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2743200" y="32766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119" name="Picture 23" descr="C:\WINDOWS\Desktop\My Briefcase\steak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86200" y="32004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733800" y="39624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latin typeface="Lucida Sans Unicode" pitchFamily="34" charset="0"/>
              </a:rPr>
              <a:t>Extinction</a:t>
            </a:r>
          </a:p>
        </p:txBody>
      </p:sp>
      <p:sp>
        <p:nvSpPr>
          <p:cNvPr id="4109" name="Text Box 25"/>
          <p:cNvSpPr txBox="1">
            <a:spLocks noChangeArrowheads="1"/>
          </p:cNvSpPr>
          <p:nvPr/>
        </p:nvSpPr>
        <p:spPr bwMode="auto">
          <a:xfrm>
            <a:off x="0" y="434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4122" name="Picture 26" descr="C:\WINDOWS\Desktop\My Briefcase\bellring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57912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3" name="AutoShape 27"/>
          <p:cNvSpPr>
            <a:spLocks noChangeArrowheads="1"/>
          </p:cNvSpPr>
          <p:nvPr/>
        </p:nvSpPr>
        <p:spPr bwMode="auto">
          <a:xfrm>
            <a:off x="4343400" y="59436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5486400" y="5867400"/>
            <a:ext cx="76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0">
                <a:latin typeface="Lucida Sans Unicode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autoUpdateAnimBg="0"/>
      <p:bldP spid="4112" grpId="0" autoUpdateAnimBg="0"/>
      <p:bldP spid="4115" grpId="0" autoUpdateAnimBg="0"/>
      <p:bldP spid="4116" grpId="0" autoUpdateAnimBg="0"/>
      <p:bldP spid="4118" grpId="0" animBg="1"/>
      <p:bldP spid="4120" grpId="0" autoUpdateAnimBg="0"/>
      <p:bldP spid="4123" grpId="0" animBg="1"/>
      <p:bldP spid="412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400800" cy="1600200"/>
          </a:xfrm>
        </p:spPr>
        <p:txBody>
          <a:bodyPr/>
          <a:lstStyle/>
          <a:p>
            <a:pPr eaLnBrk="1" hangingPunct="1"/>
            <a:r>
              <a:rPr lang="en-US" b="1" smtClean="0"/>
              <a:t>Classical Conditioning:</a:t>
            </a:r>
            <a:br>
              <a:rPr lang="en-US" b="1" smtClean="0"/>
            </a:br>
            <a:r>
              <a:rPr lang="en-US" b="1" smtClean="0"/>
              <a:t>Additional Principles</a:t>
            </a:r>
          </a:p>
        </p:txBody>
      </p:sp>
      <p:pic>
        <p:nvPicPr>
          <p:cNvPr id="5123" name="Picture 3" descr="C:\WINDOWS\Desktop\My Briefcase\pavlov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1600200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C:\WINDOWS\Desktop\My Briefcase\dog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5334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362200" y="1752600"/>
            <a:ext cx="502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latin typeface="Lucida Sans Unicode" pitchFamily="34" charset="0"/>
              </a:rPr>
              <a:t>Spontaneous Recovery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23622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Following extinction, the CR reappears at reduced strength if the CS is presented again after a rest period.</a:t>
            </a:r>
          </a:p>
        </p:txBody>
      </p:sp>
      <p:pic>
        <p:nvPicPr>
          <p:cNvPr id="5131" name="Picture 11" descr="C:\WINDOWS\Desktop\My Briefcase\steak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51054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4419600" y="52578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286000" y="3200400"/>
            <a:ext cx="51816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latin typeface="Lucida Sans Unicode" pitchFamily="34" charset="0"/>
              </a:rPr>
              <a:t>Stimulus Generalization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0" y="3733800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After a CR has been trained to a CS, that same CR will tend to occur to similar stimuli without further training;</a:t>
            </a:r>
            <a:endParaRPr lang="en-US" b="1" dirty="0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0" y="44958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The greater the similarity, the stronger the response will be.</a:t>
            </a:r>
          </a:p>
        </p:txBody>
      </p:sp>
      <p:sp>
        <p:nvSpPr>
          <p:cNvPr id="5143" name="Oval 23"/>
          <p:cNvSpPr>
            <a:spLocks noChangeArrowheads="1"/>
          </p:cNvSpPr>
          <p:nvPr/>
        </p:nvSpPr>
        <p:spPr bwMode="auto">
          <a:xfrm>
            <a:off x="3124200" y="51054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04800" y="51816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Conditioning: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304800" y="5715000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Test for Generalization:</a:t>
            </a:r>
          </a:p>
        </p:txBody>
      </p:sp>
      <p:sp>
        <p:nvSpPr>
          <p:cNvPr id="5146" name="Oval 26"/>
          <p:cNvSpPr>
            <a:spLocks noChangeAspect="1" noChangeArrowheads="1"/>
          </p:cNvSpPr>
          <p:nvPr/>
        </p:nvSpPr>
        <p:spPr bwMode="auto">
          <a:xfrm>
            <a:off x="5410200" y="6019800"/>
            <a:ext cx="977900" cy="4016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Oval 27"/>
          <p:cNvSpPr>
            <a:spLocks noChangeAspect="1" noChangeArrowheads="1"/>
          </p:cNvSpPr>
          <p:nvPr/>
        </p:nvSpPr>
        <p:spPr bwMode="auto">
          <a:xfrm>
            <a:off x="7315200" y="6096000"/>
            <a:ext cx="1033463" cy="296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Oval 28"/>
          <p:cNvSpPr>
            <a:spLocks noChangeAspect="1" noChangeArrowheads="1"/>
          </p:cNvSpPr>
          <p:nvPr/>
        </p:nvSpPr>
        <p:spPr bwMode="auto">
          <a:xfrm>
            <a:off x="3581400" y="5943600"/>
            <a:ext cx="795338" cy="560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  <p:bldP spid="5127" grpId="0" autoUpdateAnimBg="0"/>
      <p:bldP spid="5135" grpId="0" animBg="1"/>
      <p:bldP spid="5138" grpId="0" autoUpdateAnimBg="0"/>
      <p:bldP spid="5139" grpId="0" autoUpdateAnimBg="0"/>
      <p:bldP spid="5142" grpId="0" autoUpdateAnimBg="0"/>
      <p:bldP spid="5143" grpId="0" animBg="1"/>
      <p:bldP spid="5144" grpId="0" autoUpdateAnimBg="0"/>
      <p:bldP spid="5145" grpId="0" autoUpdateAnimBg="0"/>
      <p:bldP spid="5146" grpId="0" animBg="1"/>
      <p:bldP spid="5147" grpId="0" animBg="1"/>
      <p:bldP spid="51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38200"/>
            <a:ext cx="64008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Classical Conditioning</a:t>
            </a:r>
            <a:br>
              <a:rPr lang="en-US" b="1" smtClean="0"/>
            </a:br>
            <a:endParaRPr lang="en-US" b="1" smtClean="0"/>
          </a:p>
        </p:txBody>
      </p:sp>
      <p:pic>
        <p:nvPicPr>
          <p:cNvPr id="6147" name="Picture 3" descr="C:\WINDOWS\Desktop\My Briefcase\pavlov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1600200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C:\WINDOWS\Desktop\My Briefcase\dog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7620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28194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A subject responds to the CS but not to a similar stimulus because the CS was paired with a US but the similar stimulus was presented without the US.</a:t>
            </a:r>
          </a:p>
        </p:txBody>
      </p:sp>
      <p:pic>
        <p:nvPicPr>
          <p:cNvPr id="6151" name="Picture 7" descr="C:\WINDOWS\Desktop\My Briefcase\steak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41910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3810000" y="43434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2209800" y="41910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5"/>
          <p:cNvSpPr>
            <a:spLocks noChangeAspect="1" noChangeArrowheads="1"/>
          </p:cNvSpPr>
          <p:nvPr/>
        </p:nvSpPr>
        <p:spPr bwMode="auto">
          <a:xfrm>
            <a:off x="2209800" y="5638800"/>
            <a:ext cx="977900" cy="4016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3886200" y="56388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5562600" y="5486400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0">
                <a:latin typeface="Lucida Sans Unicode" pitchFamily="34" charset="0"/>
              </a:rPr>
              <a:t>X</a:t>
            </a: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2286000" y="2209800"/>
            <a:ext cx="533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latin typeface="Lucida Sans Unicode" pitchFamily="34" charset="0"/>
              </a:rPr>
              <a:t>Stimulus Discrimination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utoUpdateAnimBg="0"/>
      <p:bldP spid="6152" grpId="0" animBg="1"/>
      <p:bldP spid="6156" grpId="0" animBg="1"/>
      <p:bldP spid="6159" grpId="0" animBg="1"/>
      <p:bldP spid="6162" grpId="0" animBg="1"/>
      <p:bldP spid="616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Developing good habits  in children</a:t>
            </a:r>
          </a:p>
          <a:p>
            <a:pPr marL="514350" indent="-514350">
              <a:buAutoNum type="arabicPeriod"/>
            </a:pPr>
            <a:r>
              <a:rPr lang="en-US" dirty="0" smtClean="0"/>
              <a:t>De-conditioning  of anxiety and fear </a:t>
            </a:r>
            <a:r>
              <a:rPr lang="en-US" dirty="0" err="1" smtClean="0"/>
              <a:t>etc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Developing positive attitude towards learning</a:t>
            </a:r>
          </a:p>
          <a:p>
            <a:pPr marL="514350" indent="-514350">
              <a:buAutoNum type="arabicPeriod"/>
            </a:pPr>
            <a:r>
              <a:rPr lang="en-US" dirty="0" smtClean="0"/>
              <a:t>Use of A-V aids(association)</a:t>
            </a:r>
          </a:p>
          <a:p>
            <a:pPr marL="514350" indent="-514350">
              <a:buAutoNum type="arabicPeriod"/>
            </a:pPr>
            <a:r>
              <a:rPr lang="en-US" dirty="0" smtClean="0"/>
              <a:t>Teaching of alphabets and fundamental principles of arithmetic </a:t>
            </a:r>
          </a:p>
          <a:p>
            <a:pPr marL="514350" indent="-514350">
              <a:buAutoNum type="arabicPeriod"/>
            </a:pPr>
            <a:r>
              <a:rPr lang="en-US" dirty="0" smtClean="0"/>
              <a:t>Importance of reinforcement-conditioned  with reward.</a:t>
            </a:r>
          </a:p>
          <a:p>
            <a:pPr marL="514350" indent="-514350">
              <a:buAutoNum type="arabicPeriod"/>
            </a:pPr>
            <a:r>
              <a:rPr lang="en-US" dirty="0" smtClean="0"/>
              <a:t>Affectionate and sympathetic treatment by teachers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Implications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Ivan Petrovich Pavlov 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033838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dirty="0" smtClean="0"/>
              <a:t>Born Sept 14, 1849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dirty="0" smtClean="0"/>
              <a:t>Died Feb 27, 1936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dirty="0" smtClean="0"/>
              <a:t>Born in Ryazan, Russia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dirty="0" smtClean="0"/>
              <a:t>Physiologist, Psychologist, and Physician</a:t>
            </a:r>
          </a:p>
          <a:p>
            <a:pPr eaLnBrk="1" hangingPunct="1">
              <a:lnSpc>
                <a:spcPct val="90000"/>
              </a:lnSpc>
            </a:pPr>
            <a:r>
              <a:rPr lang="en-IE" sz="2600" dirty="0" smtClean="0"/>
              <a:t>Awarded the Nobel Prize in Physiology  in 1904 for research on the digestive system</a:t>
            </a:r>
            <a:endParaRPr lang="en-GB" sz="2600" dirty="0" smtClean="0"/>
          </a:p>
        </p:txBody>
      </p:sp>
      <p:pic>
        <p:nvPicPr>
          <p:cNvPr id="12292" name="Picture 10" descr="pavlov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65713" y="1719263"/>
            <a:ext cx="3208337" cy="44116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Classical Conditioning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i="1" dirty="0" smtClean="0"/>
              <a:t>A form of learning in which two stimuli are presented together and the response originally elicited by one of them comes to be elicited by other.</a:t>
            </a:r>
          </a:p>
          <a:p>
            <a:pPr algn="just">
              <a:buNone/>
            </a:pPr>
            <a:r>
              <a:rPr lang="en-US" b="1" i="1" dirty="0" smtClean="0"/>
              <a:t>A process in which conditioned stimulus comes to elicit a response after having been paired with an unconditioned stimulus.</a:t>
            </a:r>
          </a:p>
          <a:p>
            <a:pPr algn="just">
              <a:buNone/>
            </a:pPr>
            <a:endParaRPr lang="en-US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4267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Formation of an association between a conditioned stimulus &amp; a response through the repeated presentation of the conditioned stimulus in a controlled relationship with an unconditioned stimulus that originally elicits that response. 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Pavl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5888"/>
            <a:ext cx="8785225" cy="658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Four essential elements of conditioning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Unconditioned Stimulus (US)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	the natural stimulus - food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Unconditioned response (UR)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	 natural response - Salivation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en-US" b="1" dirty="0" smtClean="0"/>
              <a:t>Conditioned Stimulus (CS)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artificial Stimulus – ringing of bell</a:t>
            </a:r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en-US" b="1" dirty="0" smtClean="0"/>
              <a:t>Conditioned Response (CR)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Salivation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400800" cy="2057400"/>
          </a:xfrm>
        </p:spPr>
        <p:txBody>
          <a:bodyPr/>
          <a:lstStyle/>
          <a:p>
            <a:pPr eaLnBrk="1" hangingPunct="1"/>
            <a:r>
              <a:rPr lang="en-US" b="1" smtClean="0"/>
              <a:t>Classical Conditioning:</a:t>
            </a:r>
            <a:br>
              <a:rPr lang="en-US" b="1" smtClean="0"/>
            </a:br>
            <a:r>
              <a:rPr lang="en-US" b="1" smtClean="0"/>
              <a:t>Definitions</a:t>
            </a:r>
          </a:p>
        </p:txBody>
      </p:sp>
      <p:pic>
        <p:nvPicPr>
          <p:cNvPr id="3075" name="Picture 3" descr="C:\WINDOWS\Desktop\My Briefcase\pavlov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1600200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6" descr="C:\WINDOWS\Desktop\My Briefcase\dog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0668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0" y="2286000"/>
            <a:ext cx="8610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Unconditioned Stimulus (US): </a:t>
            </a:r>
            <a:r>
              <a:rPr lang="en-US" b="0" dirty="0">
                <a:latin typeface="Lucida Sans Unicode" pitchFamily="34" charset="0"/>
              </a:rPr>
              <a:t>a stimulus that has the ability to produce a specified response before conditioning begins.</a:t>
            </a:r>
          </a:p>
          <a:p>
            <a:pPr>
              <a:spcBef>
                <a:spcPct val="50000"/>
              </a:spcBef>
            </a:pPr>
            <a:endParaRPr lang="en-US" b="0" dirty="0"/>
          </a:p>
        </p:txBody>
      </p:sp>
      <p:pic>
        <p:nvPicPr>
          <p:cNvPr id="3091" name="Picture 19" descr="C:\WINDOWS\Desktop\My Briefcase\steak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25908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429000" y="2971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Lucida Sans Unicode" pitchFamily="34" charset="0"/>
              </a:rPr>
              <a:t>(FOOD)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0" y="3581400"/>
            <a:ext cx="883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Unconditioned Response (UR):</a:t>
            </a:r>
            <a:r>
              <a:rPr lang="en-US" b="0" dirty="0">
                <a:latin typeface="Lucida Sans Unicode" pitchFamily="34" charset="0"/>
              </a:rPr>
              <a:t> the response produced by the US. 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1447800" y="39624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Lucida Sans Unicode" pitchFamily="34" charset="0"/>
              </a:rPr>
              <a:t>(SALIVATION PRODUCED BY FOOD)</a:t>
            </a:r>
          </a:p>
        </p:txBody>
      </p:sp>
      <p:sp>
        <p:nvSpPr>
          <p:cNvPr id="3082" name="Text Box 25"/>
          <p:cNvSpPr txBox="1">
            <a:spLocks noChangeArrowheads="1"/>
          </p:cNvSpPr>
          <p:nvPr/>
        </p:nvSpPr>
        <p:spPr bwMode="auto">
          <a:xfrm>
            <a:off x="0" y="45720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/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0" y="44958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Conditioned Stimulus (CS): </a:t>
            </a:r>
            <a:r>
              <a:rPr lang="en-US" b="0" dirty="0">
                <a:latin typeface="Lucida Sans Unicode" pitchFamily="34" charset="0"/>
              </a:rPr>
              <a:t>an initially neutral stimulus that comes to produce  a new response because it is associated with the US.</a:t>
            </a:r>
            <a:endParaRPr lang="en-US" b="0" dirty="0"/>
          </a:p>
        </p:txBody>
      </p:sp>
      <p:pic>
        <p:nvPicPr>
          <p:cNvPr id="3100" name="Picture 28" descr="C:\WINDOWS\Desktop\My Briefcase\bell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12163" y="4572000"/>
            <a:ext cx="7318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3810000" y="5181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Lucida Sans Unicode" pitchFamily="34" charset="0"/>
              </a:rPr>
              <a:t>(BELL)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1828800" y="60960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Lucida Sans Unicode" pitchFamily="34" charset="0"/>
              </a:rPr>
              <a:t>(SALIVATION PRODUCED BY THE BELL)</a:t>
            </a:r>
            <a:endParaRPr lang="en-US" b="0"/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0" y="57150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Conditioned Response (CR): </a:t>
            </a:r>
            <a:r>
              <a:rPr lang="en-US" b="0" dirty="0">
                <a:latin typeface="Lucida Sans Unicode" pitchFamily="34" charset="0"/>
              </a:rPr>
              <a:t>the response produced by the CS.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 autoUpdateAnimBg="0"/>
      <p:bldP spid="3094" grpId="0" autoUpdateAnimBg="0"/>
      <p:bldP spid="3095" grpId="0" autoUpdateAnimBg="0"/>
      <p:bldP spid="3096" grpId="0" autoUpdateAnimBg="0"/>
      <p:bldP spid="3099" grpId="0" autoUpdateAnimBg="0"/>
      <p:bldP spid="3101" grpId="0" autoUpdateAnimBg="0"/>
      <p:bldP spid="3103" grpId="0" autoUpdateAnimBg="0"/>
      <p:bldP spid="310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edpsycinteractive.org/topics/images/clscndb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"/>
            <a:ext cx="8610600" cy="62455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3.niu.edu/acad/psych/Millis/History/2003/Classical_Condition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17630"/>
            <a:ext cx="8991600" cy="67403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152</TotalTime>
  <Words>470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Theory of Classical Conditioning    (Ivan Pavlov) (Learning by conditioning)</vt:lpstr>
      <vt:lpstr>Ivan Petrovich Pavlov </vt:lpstr>
      <vt:lpstr>Classical Conditioning</vt:lpstr>
      <vt:lpstr>Slide 4</vt:lpstr>
      <vt:lpstr>Slide 5</vt:lpstr>
      <vt:lpstr>Four essential elements of conditioning process </vt:lpstr>
      <vt:lpstr>Classical Conditioning: Definitions</vt:lpstr>
      <vt:lpstr>Slide 8</vt:lpstr>
      <vt:lpstr>Slide 9</vt:lpstr>
      <vt:lpstr>Slide 10</vt:lpstr>
      <vt:lpstr>Slide 11</vt:lpstr>
      <vt:lpstr>Slide 12</vt:lpstr>
      <vt:lpstr>Principles of Classical Conditioning</vt:lpstr>
      <vt:lpstr>Classical Conditioning: Basic Principles</vt:lpstr>
      <vt:lpstr>Classical Conditioning: Additional Principles</vt:lpstr>
      <vt:lpstr>Classical Conditioning </vt:lpstr>
      <vt:lpstr>Educational Implications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Implication</dc:title>
  <dc:creator>ASIET</dc:creator>
  <cp:lastModifiedBy>Seminarhall</cp:lastModifiedBy>
  <cp:revision>46</cp:revision>
  <dcterms:created xsi:type="dcterms:W3CDTF">2012-01-29T17:36:45Z</dcterms:created>
  <dcterms:modified xsi:type="dcterms:W3CDTF">2001-12-31T18:59:55Z</dcterms:modified>
</cp:coreProperties>
</file>