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82" r:id="rId3"/>
    <p:sldId id="286" r:id="rId4"/>
    <p:sldId id="275" r:id="rId5"/>
    <p:sldId id="261" r:id="rId6"/>
    <p:sldId id="276" r:id="rId7"/>
    <p:sldId id="262" r:id="rId8"/>
    <p:sldId id="263" r:id="rId9"/>
    <p:sldId id="269" r:id="rId10"/>
    <p:sldId id="264" r:id="rId11"/>
    <p:sldId id="265" r:id="rId12"/>
    <p:sldId id="266" r:id="rId13"/>
    <p:sldId id="267" r:id="rId14"/>
    <p:sldId id="287" r:id="rId15"/>
    <p:sldId id="279" r:id="rId16"/>
    <p:sldId id="26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9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563171-242E-4068-83FE-9E81C4813126}" type="datetimeFigureOut">
              <a:rPr lang="en-US" smtClean="0"/>
              <a:pPr/>
              <a:t>8/5/2019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D28FB6-1FB9-4EC5-BF5E-AF60CE4E12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204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862C10-4ED8-4BB2-AB80-CE804FAE43C9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8" tIns="44450" rIns="90488" bIns="44450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B51FD-5F5B-4A88-A02E-102D1B59F923}" type="datetimeFigureOut">
              <a:rPr lang="en-US" smtClean="0"/>
              <a:pPr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6B36-6433-4F41-A227-D14EDC4602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B51FD-5F5B-4A88-A02E-102D1B59F923}" type="datetimeFigureOut">
              <a:rPr lang="en-US" smtClean="0"/>
              <a:pPr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6B36-6433-4F41-A227-D14EDC4602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B51FD-5F5B-4A88-A02E-102D1B59F923}" type="datetimeFigureOut">
              <a:rPr lang="en-US" smtClean="0"/>
              <a:pPr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6B36-6433-4F41-A227-D14EDC4602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AA1E5C-1A4A-4B00-B619-DDEEA68BD39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B51FD-5F5B-4A88-A02E-102D1B59F923}" type="datetimeFigureOut">
              <a:rPr lang="en-US" smtClean="0"/>
              <a:pPr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6B36-6433-4F41-A227-D14EDC4602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B51FD-5F5B-4A88-A02E-102D1B59F923}" type="datetimeFigureOut">
              <a:rPr lang="en-US" smtClean="0"/>
              <a:pPr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6B36-6433-4F41-A227-D14EDC4602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B51FD-5F5B-4A88-A02E-102D1B59F923}" type="datetimeFigureOut">
              <a:rPr lang="en-US" smtClean="0"/>
              <a:pPr/>
              <a:t>8/5/2019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6B36-6433-4F41-A227-D14EDC4602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B51FD-5F5B-4A88-A02E-102D1B59F923}" type="datetimeFigureOut">
              <a:rPr lang="en-US" smtClean="0"/>
              <a:pPr/>
              <a:t>8/5/2019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6B36-6433-4F41-A227-D14EDC4602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B51FD-5F5B-4A88-A02E-102D1B59F923}" type="datetimeFigureOut">
              <a:rPr lang="en-US" smtClean="0"/>
              <a:pPr/>
              <a:t>8/5/2019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6B36-6433-4F41-A227-D14EDC4602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B51FD-5F5B-4A88-A02E-102D1B59F923}" type="datetimeFigureOut">
              <a:rPr lang="en-US" smtClean="0"/>
              <a:pPr/>
              <a:t>8/5/2019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6B36-6433-4F41-A227-D14EDC4602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B51FD-5F5B-4A88-A02E-102D1B59F923}" type="datetimeFigureOut">
              <a:rPr lang="en-US" smtClean="0"/>
              <a:pPr/>
              <a:t>8/5/2019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6B36-6433-4F41-A227-D14EDC4602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B51FD-5F5B-4A88-A02E-102D1B59F923}" type="datetimeFigureOut">
              <a:rPr lang="en-US" smtClean="0"/>
              <a:pPr/>
              <a:t>8/5/2019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6B36-6433-4F41-A227-D14EDC4602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3B51FD-5F5B-4A88-A02E-102D1B59F923}" type="datetimeFigureOut">
              <a:rPr lang="en-US" smtClean="0"/>
              <a:pPr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06B36-6433-4F41-A227-D14EDC4602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dirty="0" err="1" smtClean="0">
                <a:solidFill>
                  <a:srgbClr val="FF0000"/>
                </a:solidFill>
              </a:rPr>
              <a:t>Burrhus</a:t>
            </a:r>
            <a:r>
              <a:rPr lang="en-GB" b="1" dirty="0" smtClean="0">
                <a:solidFill>
                  <a:srgbClr val="FF0000"/>
                </a:solidFill>
              </a:rPr>
              <a:t> Frederic Skinner </a:t>
            </a:r>
          </a:p>
        </p:txBody>
      </p:sp>
      <p:sp>
        <p:nvSpPr>
          <p:cNvPr id="4915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4495800" cy="4411662"/>
          </a:xfrm>
        </p:spPr>
        <p:txBody>
          <a:bodyPr>
            <a:normAutofit/>
          </a:bodyPr>
          <a:lstStyle/>
          <a:p>
            <a:pPr eaLnBrk="1" hangingPunct="1"/>
            <a:r>
              <a:rPr lang="en-GB" sz="2400" b="1" dirty="0" smtClean="0"/>
              <a:t>Born </a:t>
            </a:r>
            <a:r>
              <a:rPr lang="en-IE" sz="2400" b="1" dirty="0" smtClean="0"/>
              <a:t>March 20, 1904</a:t>
            </a:r>
          </a:p>
          <a:p>
            <a:pPr eaLnBrk="1" hangingPunct="1"/>
            <a:r>
              <a:rPr lang="en-IE" sz="2400" b="1" dirty="0" smtClean="0"/>
              <a:t>Died August 18, 1990</a:t>
            </a:r>
          </a:p>
          <a:p>
            <a:pPr eaLnBrk="1" hangingPunct="1"/>
            <a:r>
              <a:rPr lang="en-GB" sz="2400" b="1" dirty="0" smtClean="0"/>
              <a:t>Born in Susquehanna, Pennsylvania</a:t>
            </a:r>
          </a:p>
          <a:p>
            <a:pPr eaLnBrk="1" hangingPunct="1"/>
            <a:r>
              <a:rPr lang="en-IE" sz="2400" b="1" dirty="0" smtClean="0"/>
              <a:t>American psychologist, author, inventor, advocate for social reform and poet.</a:t>
            </a:r>
          </a:p>
          <a:p>
            <a:pPr eaLnBrk="1" hangingPunct="1"/>
            <a:r>
              <a:rPr lang="en-IE" sz="2400" b="1" dirty="0" smtClean="0"/>
              <a:t>Innovated his own philosophy of science called Radical </a:t>
            </a:r>
            <a:r>
              <a:rPr lang="en-IE" sz="2400" b="1" dirty="0" err="1" smtClean="0"/>
              <a:t>Behaviorism</a:t>
            </a:r>
            <a:endParaRPr lang="en-GB" sz="2400" b="1" dirty="0" smtClean="0"/>
          </a:p>
        </p:txBody>
      </p:sp>
      <p:pic>
        <p:nvPicPr>
          <p:cNvPr id="49156" name="Picture 7" descr="BFSkinner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029200" y="1447800"/>
            <a:ext cx="3884612" cy="426008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u="sng" dirty="0" smtClean="0">
                <a:solidFill>
                  <a:schemeClr val="tx1"/>
                </a:solidFill>
              </a:rPr>
              <a:t>The schedule of reinforcement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None/>
            </a:pPr>
            <a:r>
              <a:rPr lang="en-US" b="1" dirty="0" smtClean="0">
                <a:solidFill>
                  <a:srgbClr val="7030A0"/>
                </a:solidFill>
              </a:rPr>
              <a:t>1. Continuous reinforcement schedule: 	Provision is made to reinforce every correct response of the organism during learning (Ex: student may be rewarded through praise or approval for every correct response)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u="sng" dirty="0" smtClean="0">
                <a:solidFill>
                  <a:schemeClr val="tx1"/>
                </a:solidFill>
              </a:rPr>
              <a:t>2. Fixed interval reinforcement schedule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3600" b="1" dirty="0" smtClean="0">
                <a:solidFill>
                  <a:srgbClr val="7030A0"/>
                </a:solidFill>
              </a:rPr>
              <a:t>The organism is rewarded only after a fixed interval of time. (Ex: in animal training the trainer may reinforce the response of the animal after every 5 minutes by providing some food)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u="sng" dirty="0" smtClean="0">
                <a:solidFill>
                  <a:schemeClr val="tx1"/>
                </a:solidFill>
              </a:rPr>
              <a:t>3. Fixed ratio reinforcement schedule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4000" b="1" dirty="0" smtClean="0">
                <a:solidFill>
                  <a:srgbClr val="7030A0"/>
                </a:solidFill>
              </a:rPr>
              <a:t>The reinforcement is given after a fixed number of correct responses. </a:t>
            </a:r>
          </a:p>
          <a:p>
            <a:pPr>
              <a:buFontTx/>
              <a:buNone/>
            </a:pPr>
            <a:r>
              <a:rPr lang="en-US" sz="4000" b="1" dirty="0" smtClean="0">
                <a:solidFill>
                  <a:srgbClr val="7030A0"/>
                </a:solidFill>
              </a:rPr>
              <a:t>( In classroom quiz, a student is rewarded with a pen after every 5 correct answers)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u="sng" dirty="0" smtClean="0">
                <a:solidFill>
                  <a:schemeClr val="tx1"/>
                </a:solidFill>
              </a:rPr>
              <a:t>4. Variable reinforcement schedule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3600" b="1" dirty="0" smtClean="0">
                <a:solidFill>
                  <a:srgbClr val="7030A0"/>
                </a:solidFill>
              </a:rPr>
              <a:t>When reinforcement is given at varying intervals of time or after varying number of responses, it is called a variable reinforcement schedule(in classroom teacher may give compliments to students occasionally when he feels so)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Mechanism of Operant Conditioning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Shaping</a:t>
            </a:r>
          </a:p>
          <a:p>
            <a:r>
              <a:rPr lang="en-US" dirty="0" smtClean="0"/>
              <a:t>Chaining</a:t>
            </a:r>
          </a:p>
          <a:p>
            <a:r>
              <a:rPr lang="en-US" dirty="0" smtClean="0"/>
              <a:t>Discrimination and cueing</a:t>
            </a:r>
          </a:p>
          <a:p>
            <a:r>
              <a:rPr lang="en-US" dirty="0" smtClean="0"/>
              <a:t>Generalization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Classical &amp; Operant Conditioning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533400"/>
            <a:ext cx="8686800" cy="6096000"/>
          </a:xfrm>
        </p:spPr>
        <p:txBody>
          <a:bodyPr numCol="2">
            <a:normAutofit fontScale="25000" lnSpcReduction="20000"/>
          </a:bodyPr>
          <a:lstStyle/>
          <a:p>
            <a:pPr marL="514350" indent="-514350"/>
            <a:r>
              <a:rPr lang="en-US" sz="11200" u="sng" dirty="0" smtClean="0">
                <a:solidFill>
                  <a:schemeClr val="tx1"/>
                </a:solidFill>
              </a:rPr>
              <a:t>Classical Conditioning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11200" dirty="0" smtClean="0">
                <a:solidFill>
                  <a:schemeClr val="tx1"/>
                </a:solidFill>
              </a:rPr>
              <a:t>Learning of elicited response (respondent behavior)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11200" dirty="0" smtClean="0">
                <a:solidFill>
                  <a:schemeClr val="tx1"/>
                </a:solidFill>
              </a:rPr>
              <a:t>S-type conditioning – emphasis to stimulus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11200" dirty="0" smtClean="0">
                <a:solidFill>
                  <a:schemeClr val="tx1"/>
                </a:solidFill>
              </a:rPr>
              <a:t>CR &amp; UCR are same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11200" dirty="0" smtClean="0">
                <a:solidFill>
                  <a:schemeClr val="tx1"/>
                </a:solidFill>
              </a:rPr>
              <a:t>Pairing of UCS and CS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11200" dirty="0" smtClean="0">
                <a:solidFill>
                  <a:schemeClr val="tx1"/>
                </a:solidFill>
              </a:rPr>
              <a:t>Stimulus substitution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11200" dirty="0" smtClean="0">
                <a:solidFill>
                  <a:schemeClr val="tx1"/>
                </a:solidFill>
              </a:rPr>
              <a:t>Stimulus oriented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11200" dirty="0" smtClean="0">
                <a:solidFill>
                  <a:schemeClr val="tx1"/>
                </a:solidFill>
              </a:rPr>
              <a:t>Reinforcement is correlated with stimulus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11200" dirty="0" smtClean="0">
                <a:solidFill>
                  <a:schemeClr val="tx1"/>
                </a:solidFill>
              </a:rPr>
              <a:t>Controlled by autonomous nervous system</a:t>
            </a:r>
            <a:endParaRPr lang="en-US" sz="11200" dirty="0">
              <a:solidFill>
                <a:schemeClr val="tx1"/>
              </a:solidFill>
            </a:endParaRPr>
          </a:p>
          <a:p>
            <a:pPr marL="514350" indent="-514350"/>
            <a:endParaRPr lang="en-US" sz="11200" dirty="0">
              <a:solidFill>
                <a:schemeClr val="tx1"/>
              </a:solidFill>
            </a:endParaRPr>
          </a:p>
          <a:p>
            <a:pPr marL="514350" indent="-514350"/>
            <a:endParaRPr lang="en-US" sz="11200" dirty="0" smtClean="0">
              <a:solidFill>
                <a:schemeClr val="tx1"/>
              </a:solidFill>
            </a:endParaRPr>
          </a:p>
          <a:p>
            <a:pPr marL="514350" indent="-514350"/>
            <a:endParaRPr lang="en-US" sz="11200" dirty="0">
              <a:solidFill>
                <a:schemeClr val="tx1"/>
              </a:solidFill>
            </a:endParaRPr>
          </a:p>
          <a:p>
            <a:pPr marL="514350" indent="-514350"/>
            <a:endParaRPr lang="en-US" sz="11200" dirty="0" smtClean="0">
              <a:solidFill>
                <a:schemeClr val="tx1"/>
              </a:solidFill>
            </a:endParaRPr>
          </a:p>
          <a:p>
            <a:pPr marL="514350" indent="-514350"/>
            <a:endParaRPr lang="en-US" sz="11200" dirty="0">
              <a:solidFill>
                <a:schemeClr val="tx1"/>
              </a:solidFill>
            </a:endParaRPr>
          </a:p>
          <a:p>
            <a:pPr marL="514350" indent="-514350"/>
            <a:endParaRPr lang="en-US" sz="11200" dirty="0" smtClean="0">
              <a:solidFill>
                <a:schemeClr val="tx1"/>
              </a:solidFill>
            </a:endParaRPr>
          </a:p>
          <a:p>
            <a:pPr marL="514350" indent="-514350"/>
            <a:endParaRPr lang="en-US" sz="11200" dirty="0">
              <a:solidFill>
                <a:schemeClr val="tx1"/>
              </a:solidFill>
            </a:endParaRPr>
          </a:p>
          <a:p>
            <a:pPr marL="514350" indent="-514350"/>
            <a:endParaRPr lang="en-US" sz="11200" dirty="0" smtClean="0">
              <a:solidFill>
                <a:schemeClr val="tx1"/>
              </a:solidFill>
            </a:endParaRPr>
          </a:p>
          <a:p>
            <a:pPr marL="514350" indent="-514350"/>
            <a:r>
              <a:rPr lang="en-US" sz="11200" u="sng" dirty="0" smtClean="0">
                <a:solidFill>
                  <a:schemeClr val="tx1"/>
                </a:solidFill>
              </a:rPr>
              <a:t>Operant Conditioning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11200" dirty="0" smtClean="0">
                <a:solidFill>
                  <a:schemeClr val="tx1"/>
                </a:solidFill>
              </a:rPr>
              <a:t>Learning of emitted response  ( operant behavior)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11200" dirty="0" smtClean="0">
                <a:solidFill>
                  <a:schemeClr val="tx1"/>
                </a:solidFill>
              </a:rPr>
              <a:t>R-type conditioning – emphasis to response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11200" dirty="0" smtClean="0">
                <a:solidFill>
                  <a:schemeClr val="tx1"/>
                </a:solidFill>
              </a:rPr>
              <a:t>CR &amp; UCR are different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11200" dirty="0" smtClean="0">
                <a:solidFill>
                  <a:schemeClr val="tx1"/>
                </a:solidFill>
              </a:rPr>
              <a:t>No pairing of UCS &amp; CS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11200" dirty="0" smtClean="0">
                <a:solidFill>
                  <a:schemeClr val="tx1"/>
                </a:solidFill>
              </a:rPr>
              <a:t>Response modification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11200" dirty="0" smtClean="0">
                <a:solidFill>
                  <a:schemeClr val="tx1"/>
                </a:solidFill>
              </a:rPr>
              <a:t>Response oriented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11200" dirty="0" smtClean="0">
                <a:solidFill>
                  <a:schemeClr val="tx1"/>
                </a:solidFill>
              </a:rPr>
              <a:t>Reinforcement is correlated with response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11200" dirty="0" smtClean="0">
                <a:solidFill>
                  <a:schemeClr val="tx1"/>
                </a:solidFill>
              </a:rPr>
              <a:t>Controlled by central nervous system</a:t>
            </a:r>
          </a:p>
          <a:p>
            <a:pPr marL="742950" indent="-742950" algn="l">
              <a:buFont typeface="+mj-lt"/>
              <a:buAutoNum type="arabicPeriod"/>
            </a:pPr>
            <a:endParaRPr lang="en-US" sz="8600" dirty="0" smtClean="0"/>
          </a:p>
          <a:p>
            <a:pPr marL="742950" indent="-742950" algn="l">
              <a:buFont typeface="+mj-lt"/>
              <a:buAutoNum type="arabicPeriod"/>
            </a:pPr>
            <a:endParaRPr lang="en-US" sz="8600" dirty="0" smtClean="0"/>
          </a:p>
          <a:p>
            <a:pPr marL="742950" indent="-742950" algn="l">
              <a:buFont typeface="+mj-lt"/>
              <a:buAutoNum type="arabicPeriod"/>
            </a:pPr>
            <a:endParaRPr lang="en-US" sz="8600" dirty="0" smtClean="0"/>
          </a:p>
          <a:p>
            <a:pPr marL="514350" indent="-514350"/>
            <a:endParaRPr lang="en-US" sz="3600" dirty="0" smtClean="0"/>
          </a:p>
          <a:p>
            <a:pPr marL="514350" indent="-514350"/>
            <a:endParaRPr lang="en-US" sz="3600" dirty="0"/>
          </a:p>
          <a:p>
            <a:pPr marL="514350" indent="-514350"/>
            <a:endParaRPr lang="en-US" sz="3600" dirty="0" smtClean="0"/>
          </a:p>
          <a:p>
            <a:pPr marL="514350" indent="-514350" algn="l">
              <a:buFont typeface="+mj-lt"/>
              <a:buAutoNum type="arabicPeriod"/>
            </a:pPr>
            <a:endParaRPr lang="en-US" sz="3600" dirty="0" smtClean="0"/>
          </a:p>
          <a:p>
            <a:pPr marL="514350" indent="-514350"/>
            <a:endParaRPr lang="en-US" dirty="0"/>
          </a:p>
          <a:p>
            <a:pPr marL="514350" indent="-514350"/>
            <a:endParaRPr lang="en-US" dirty="0" smtClean="0"/>
          </a:p>
          <a:p>
            <a:pPr marL="514350" indent="-514350"/>
            <a:endParaRPr lang="en-US" dirty="0"/>
          </a:p>
          <a:p>
            <a:pPr marL="514350" indent="-514350"/>
            <a:endParaRPr lang="en-US" dirty="0" smtClean="0"/>
          </a:p>
          <a:p>
            <a:pPr marL="514350" indent="-514350"/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685800" y="762000"/>
            <a:ext cx="7772400" cy="5334000"/>
          </a:xfrm>
        </p:spPr>
        <p:txBody>
          <a:bodyPr/>
          <a:lstStyle/>
          <a:p>
            <a:pPr>
              <a:buFontTx/>
              <a:buNone/>
            </a:pPr>
            <a:r>
              <a:rPr lang="en-US" b="1" dirty="0" smtClean="0"/>
              <a:t>Educational contributions</a:t>
            </a:r>
          </a:p>
          <a:p>
            <a:pPr>
              <a:buFontTx/>
              <a:buNone/>
            </a:pPr>
            <a:endParaRPr lang="en-US" dirty="0" smtClean="0"/>
          </a:p>
          <a:p>
            <a:r>
              <a:rPr lang="en-US" dirty="0" smtClean="0"/>
              <a:t>Significance of reinforcement</a:t>
            </a:r>
          </a:p>
          <a:p>
            <a:r>
              <a:rPr lang="en-US" dirty="0" smtClean="0"/>
              <a:t>Positive reinforcement in the schools</a:t>
            </a:r>
          </a:p>
          <a:p>
            <a:r>
              <a:rPr lang="en-US" dirty="0" smtClean="0"/>
              <a:t>Programmed learning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7772400" cy="1066799"/>
          </a:xfrm>
        </p:spPr>
        <p:txBody>
          <a:bodyPr>
            <a:normAutofit fontScale="90000"/>
          </a:bodyPr>
          <a:lstStyle/>
          <a:p>
            <a:pPr algn="l"/>
            <a:r>
              <a:rPr lang="en-US" b="1" u="sng" dirty="0" smtClean="0">
                <a:solidFill>
                  <a:srgbClr val="C00000"/>
                </a:solidFill>
              </a:rPr>
              <a:t>Operant conditioning / Instrumental conditioning</a:t>
            </a:r>
            <a:endParaRPr lang="en-US" b="1" u="sng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447800"/>
            <a:ext cx="8229600" cy="510540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</a:rPr>
              <a:t>Included in the category of conditioning</a:t>
            </a:r>
          </a:p>
          <a:p>
            <a:pPr algn="just"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</a:rPr>
              <a:t>Differs from classical conditioning</a:t>
            </a:r>
          </a:p>
          <a:p>
            <a:pPr algn="just"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</a:rPr>
              <a:t>Classical conditioning – stimulus essential for response</a:t>
            </a:r>
          </a:p>
          <a:p>
            <a:pPr algn="just"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</a:rPr>
              <a:t>Operant conditioning – Organism itself initiate the </a:t>
            </a:r>
            <a:r>
              <a:rPr lang="en-US" b="1" dirty="0" err="1" smtClean="0">
                <a:solidFill>
                  <a:schemeClr val="tx1"/>
                </a:solidFill>
              </a:rPr>
              <a:t>behaviour</a:t>
            </a:r>
            <a:endParaRPr lang="en-US" b="1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C00000"/>
                </a:solidFill>
              </a:rPr>
              <a:t>Behaviour</a:t>
            </a:r>
            <a:r>
              <a:rPr lang="en-US" b="1" dirty="0" smtClean="0">
                <a:solidFill>
                  <a:srgbClr val="C00000"/>
                </a:solidFill>
              </a:rPr>
              <a:t> is shaped and maintained by its consequences</a:t>
            </a:r>
          </a:p>
          <a:p>
            <a:pPr algn="just"/>
            <a:endParaRPr lang="en-US" dirty="0" smtClean="0">
              <a:solidFill>
                <a:srgbClr val="C00000"/>
              </a:solidFill>
            </a:endParaRPr>
          </a:p>
          <a:p>
            <a:pPr algn="just"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0"/>
            <a:ext cx="8229600" cy="4267200"/>
          </a:xfrm>
        </p:spPr>
        <p:txBody>
          <a:bodyPr>
            <a:noAutofit/>
          </a:bodyPr>
          <a:lstStyle/>
          <a:p>
            <a:pPr algn="just"/>
            <a:r>
              <a:rPr lang="en-US" sz="4000" b="1" dirty="0" smtClean="0"/>
              <a:t>Operant conditioning is a process of learning through which organisms learn to repeat </a:t>
            </a:r>
            <a:r>
              <a:rPr lang="en-US" sz="4000" b="1" dirty="0" err="1" smtClean="0"/>
              <a:t>behaviours</a:t>
            </a:r>
            <a:r>
              <a:rPr lang="en-US" sz="4000" b="1" dirty="0" smtClean="0"/>
              <a:t> that yield positive outcomes or permit them to avoid or escape from negative outcomes.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457200" y="302359"/>
            <a:ext cx="84582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sz="2800" b="1" dirty="0" smtClean="0"/>
          </a:p>
          <a:p>
            <a:endParaRPr lang="en-US" sz="2800" b="1" dirty="0" smtClean="0"/>
          </a:p>
          <a:p>
            <a:pPr algn="just"/>
            <a:r>
              <a:rPr lang="en-US" sz="2800" b="1" dirty="0" smtClean="0"/>
              <a:t>Operant </a:t>
            </a:r>
            <a:r>
              <a:rPr lang="en-US" sz="2800" b="1" dirty="0"/>
              <a:t>behavior: </a:t>
            </a:r>
            <a:r>
              <a:rPr lang="en-US" sz="2800" b="1" dirty="0" smtClean="0"/>
              <a:t>operated by the organism and maintained by its results. It is an emitted </a:t>
            </a:r>
            <a:r>
              <a:rPr lang="en-US" sz="2800" b="1" dirty="0" err="1" smtClean="0"/>
              <a:t>behaviour</a:t>
            </a:r>
            <a:r>
              <a:rPr lang="en-US" sz="2800" b="1" dirty="0" smtClean="0"/>
              <a:t>. It occurs </a:t>
            </a:r>
            <a:r>
              <a:rPr lang="en-US" sz="2800" b="1" dirty="0"/>
              <a:t>without an observable external stimulus </a:t>
            </a:r>
            <a:r>
              <a:rPr lang="en-US" sz="2800" b="1" dirty="0" smtClean="0"/>
              <a:t>              </a:t>
            </a:r>
            <a:endParaRPr lang="en-US" sz="2800" b="1" dirty="0"/>
          </a:p>
          <a:p>
            <a:r>
              <a:rPr lang="en-US" sz="2800" b="1" dirty="0"/>
              <a:t>Operates on the organism’s environment </a:t>
            </a:r>
          </a:p>
          <a:p>
            <a:r>
              <a:rPr lang="en-US" sz="2800" dirty="0"/>
              <a:t>              </a:t>
            </a:r>
          </a:p>
          <a:p>
            <a:r>
              <a:rPr lang="en-US" sz="2800" dirty="0"/>
              <a:t>The </a:t>
            </a:r>
            <a:r>
              <a:rPr lang="en-US" sz="2800" dirty="0" smtClean="0"/>
              <a:t>response emitted by the organism is  </a:t>
            </a:r>
            <a:r>
              <a:rPr lang="en-US" sz="2800" dirty="0"/>
              <a:t>instrumental </a:t>
            </a:r>
            <a:r>
              <a:rPr lang="en-US" sz="2800" dirty="0" smtClean="0"/>
              <a:t>in bringing about reinforcement. Hence it become </a:t>
            </a:r>
            <a:r>
              <a:rPr lang="en-US" sz="2800" b="1" dirty="0" smtClean="0"/>
              <a:t>instrumental conditioning.</a:t>
            </a:r>
          </a:p>
          <a:p>
            <a:pPr>
              <a:buFont typeface="Arial" pitchFamily="34" charset="0"/>
              <a:buChar char="•"/>
            </a:pP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rat.gif                                                        0006D662Macintosh HD                   ABA78158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762000"/>
            <a:ext cx="7543800" cy="495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533400"/>
            <a:ext cx="7772400" cy="1143000"/>
          </a:xfrm>
          <a:effectLst>
            <a:outerShdw dist="35921" dir="2700000" algn="ctr" rotWithShape="0">
              <a:srgbClr val="000000"/>
            </a:outerShdw>
          </a:effectLst>
        </p:spPr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dirty="0" smtClean="0"/>
              <a:t>Skinner’s Theory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1752600"/>
            <a:ext cx="7467600" cy="4800600"/>
          </a:xfrm>
          <a:noFill/>
        </p:spPr>
        <p:txBody>
          <a:bodyPr lIns="90488" tIns="44450" rIns="90488" bIns="44450">
            <a:noAutofit/>
          </a:bodyPr>
          <a:lstStyle/>
          <a:p>
            <a:pPr marL="342900" indent="-342900" algn="just" eaLnBrk="1" hangingPunct="1"/>
            <a:r>
              <a:rPr lang="en-US" sz="4000" b="1" dirty="0" smtClean="0">
                <a:solidFill>
                  <a:schemeClr val="tx1"/>
                </a:solidFill>
              </a:rPr>
              <a:t>“All we need to know in order to describe and explain behavior is this: actions followed by good outcomes are likely to recur, and actions followed by bad outcomes are less likely to recur.”</a:t>
            </a:r>
            <a:r>
              <a:rPr lang="en-US" sz="4000" b="1" i="1" dirty="0" smtClean="0">
                <a:solidFill>
                  <a:schemeClr val="tx1"/>
                </a:solidFill>
              </a:rPr>
              <a:t>  (Skinner, 1953)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>
            <a:noAutofit/>
          </a:bodyPr>
          <a:lstStyle/>
          <a:p>
            <a:pPr eaLnBrk="1" hangingPunct="1"/>
            <a:r>
              <a:rPr lang="en-US" b="1" dirty="0" smtClean="0">
                <a:solidFill>
                  <a:srgbClr val="00B0F0"/>
                </a:solidFill>
              </a:rPr>
              <a:t>OPERANT CONDITIONING TECHNIQUES</a:t>
            </a:r>
            <a:endParaRPr lang="en-US" dirty="0" smtClean="0">
              <a:solidFill>
                <a:srgbClr val="00B0F0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51054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rgbClr val="C00000"/>
                </a:solidFill>
              </a:rPr>
              <a:t>POSITIVE REINFORCEMENT </a:t>
            </a:r>
            <a:r>
              <a:rPr lang="en-US" sz="2800" b="1" dirty="0" smtClean="0"/>
              <a:t>= increasing a behavior by administering a reward</a:t>
            </a:r>
          </a:p>
          <a:p>
            <a:pPr eaLnBrk="1" hangingPunct="1">
              <a:buFontTx/>
              <a:buNone/>
            </a:pPr>
            <a:r>
              <a:rPr lang="en-US" sz="2800" b="1" dirty="0" smtClean="0"/>
              <a:t>	“Do something to get something done”</a:t>
            </a:r>
          </a:p>
          <a:p>
            <a:pPr eaLnBrk="1" hangingPunct="1">
              <a:buFontTx/>
              <a:buNone/>
            </a:pPr>
            <a:endParaRPr lang="en-US" sz="2800" dirty="0" smtClean="0">
              <a:solidFill>
                <a:srgbClr val="C00000"/>
              </a:solidFill>
            </a:endParaRPr>
          </a:p>
          <a:p>
            <a:pPr eaLnBrk="1" hangingPunct="1"/>
            <a:r>
              <a:rPr lang="en-US" sz="2800" b="1" dirty="0" smtClean="0">
                <a:solidFill>
                  <a:srgbClr val="C00000"/>
                </a:solidFill>
              </a:rPr>
              <a:t>NEGATIVE REINFORCEMENT </a:t>
            </a:r>
            <a:r>
              <a:rPr lang="en-US" sz="2800" b="1" dirty="0" smtClean="0"/>
              <a:t>= increasing a behavior by removing an aversive stimulus when a behavior occurs</a:t>
            </a:r>
          </a:p>
          <a:p>
            <a:pPr eaLnBrk="1" hangingPunct="1">
              <a:buFontTx/>
              <a:buNone/>
            </a:pPr>
            <a:r>
              <a:rPr lang="en-US" sz="2800" b="1" dirty="0" smtClean="0"/>
              <a:t>	“Do something to avoid something”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eaLnBrk="1" hangingPunct="1"/>
            <a:r>
              <a:rPr lang="en-US" b="1" dirty="0" smtClean="0"/>
              <a:t>PUNISHMENT = decreasing a behavior by administering an aversive stimulus following a behavior </a:t>
            </a:r>
            <a:r>
              <a:rPr lang="en-US" b="1" dirty="0"/>
              <a:t> </a:t>
            </a:r>
            <a:r>
              <a:rPr lang="en-US" b="1" dirty="0" smtClean="0"/>
              <a:t>or by removing a positive stimulus</a:t>
            </a:r>
          </a:p>
          <a:p>
            <a:pPr eaLnBrk="1" hangingPunct="1">
              <a:buFontTx/>
              <a:buNone/>
            </a:pPr>
            <a:endParaRPr lang="en-US" sz="3600" b="1" dirty="0" smtClean="0"/>
          </a:p>
          <a:p>
            <a:pPr eaLnBrk="1" hangingPunct="1"/>
            <a:r>
              <a:rPr lang="en-US" sz="3600" b="1" dirty="0" smtClean="0"/>
              <a:t>EXTINCTION = decreasing a behavior by not rewarding it</a:t>
            </a:r>
          </a:p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1625"/>
            <a:ext cx="8226425" cy="9175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smtClean="0"/>
              <a:t>Positive and Negative Reinforcement, Positive and Negative Punishment</a:t>
            </a:r>
          </a:p>
        </p:txBody>
      </p:sp>
      <p:pic>
        <p:nvPicPr>
          <p:cNvPr id="13315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2400" y="1295400"/>
            <a:ext cx="8991600" cy="51054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491</Words>
  <Application>Microsoft Office PowerPoint</Application>
  <PresentationFormat>On-screen Show (4:3)</PresentationFormat>
  <Paragraphs>98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Burrhus Frederic Skinner </vt:lpstr>
      <vt:lpstr>Operant conditioning / Instrumental conditioning</vt:lpstr>
      <vt:lpstr>PowerPoint Presentation</vt:lpstr>
      <vt:lpstr>PowerPoint Presentation</vt:lpstr>
      <vt:lpstr>PowerPoint Presentation</vt:lpstr>
      <vt:lpstr>Skinner’s Theory</vt:lpstr>
      <vt:lpstr>OPERANT CONDITIONING TECHNIQUES</vt:lpstr>
      <vt:lpstr>PowerPoint Presentation</vt:lpstr>
      <vt:lpstr>Positive and Negative Reinforcement, Positive and Negative Punishment</vt:lpstr>
      <vt:lpstr>The schedule of reinforcement</vt:lpstr>
      <vt:lpstr>2. Fixed interval reinforcement schedule</vt:lpstr>
      <vt:lpstr>3. Fixed ratio reinforcement schedule</vt:lpstr>
      <vt:lpstr>4. Variable reinforcement schedule</vt:lpstr>
      <vt:lpstr>Mechanism of Operant Conditioning</vt:lpstr>
      <vt:lpstr>Classical &amp; Operant Conditioning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Burrhus Frederic Skinner </dc:title>
  <dc:creator>ASIET</dc:creator>
  <cp:lastModifiedBy>Binary</cp:lastModifiedBy>
  <cp:revision>38</cp:revision>
  <dcterms:created xsi:type="dcterms:W3CDTF">2012-02-12T19:00:37Z</dcterms:created>
  <dcterms:modified xsi:type="dcterms:W3CDTF">2019-08-05T03:49:01Z</dcterms:modified>
</cp:coreProperties>
</file>