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eorije-ucenja.zesoi.fer.hr/doku.php?id=learning_paradigms:cognitivis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teorije-ucenja.zesoi.fer.hr/doku.php?id=learning_theories:gestalt_psycholog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teorije-ucenja.zesoi.fer.hr/doku.php?id=learning_theories:sign_learni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Tolman’s</a:t>
            </a:r>
            <a:r>
              <a:rPr lang="en-US" b="1" dirty="0" smtClean="0"/>
              <a:t> Sign Learning Theory/ Purposive </a:t>
            </a:r>
            <a:r>
              <a:rPr lang="en-US" b="1" i="1" dirty="0" err="1" smtClean="0"/>
              <a:t>Behaviourism</a:t>
            </a:r>
            <a:r>
              <a:rPr lang="en-US" b="1" i="1" dirty="0" smtClean="0"/>
              <a:t>/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i="1" dirty="0" smtClean="0"/>
              <a:t>cognitive-behaviorism/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sign-gestalt </a:t>
            </a:r>
            <a:r>
              <a:rPr lang="en-US" b="1" i="1" dirty="0" smtClean="0"/>
              <a:t>theory/</a:t>
            </a:r>
            <a:r>
              <a:rPr lang="en-US" b="1" dirty="0" smtClean="0"/>
              <a:t> </a:t>
            </a:r>
            <a:br>
              <a:rPr lang="en-US" b="1" dirty="0" smtClean="0"/>
            </a:br>
            <a:r>
              <a:rPr lang="en-US" b="1" dirty="0" smtClean="0"/>
              <a:t> </a:t>
            </a:r>
            <a:r>
              <a:rPr lang="en-US" b="1" i="1" dirty="0" smtClean="0"/>
              <a:t>expectancy theory</a:t>
            </a:r>
            <a:r>
              <a:rPr lang="en-US" b="1" dirty="0" smtClean="0"/>
              <a:t>.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Motor patterns</a:t>
            </a:r>
            <a:r>
              <a:rPr lang="en-US" dirty="0" smtClean="0"/>
              <a:t>: are associated with or conditioned by </a:t>
            </a:r>
            <a:r>
              <a:rPr lang="en-US" dirty="0" err="1" smtClean="0"/>
              <a:t>behaviour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Principles</a:t>
            </a:r>
            <a:endParaRPr lang="en-US" dirty="0" smtClean="0"/>
          </a:p>
          <a:p>
            <a:pPr lvl="0"/>
            <a:r>
              <a:rPr lang="en-US" dirty="0" smtClean="0"/>
              <a:t>Learning is always purposive and goal-directed.</a:t>
            </a:r>
          </a:p>
          <a:p>
            <a:pPr lvl="0"/>
            <a:r>
              <a:rPr lang="en-US" dirty="0" smtClean="0"/>
              <a:t>Learning often involves the use of environmental factors to achieve a goal (e.g., means-ends-analysis)</a:t>
            </a:r>
          </a:p>
          <a:p>
            <a:pPr lvl="0"/>
            <a:r>
              <a:rPr lang="en-US" dirty="0" smtClean="0"/>
              <a:t>Organisms will select the shortest or easiest path to achieve a goal.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Edward </a:t>
            </a:r>
            <a:r>
              <a:rPr lang="en-US" i="1" dirty="0" err="1" smtClean="0"/>
              <a:t>Tolman’s</a:t>
            </a:r>
            <a:r>
              <a:rPr lang="en-US" i="1" dirty="0" smtClean="0"/>
              <a:t> sign </a:t>
            </a:r>
            <a:r>
              <a:rPr lang="en-US" i="1" dirty="0" smtClean="0"/>
              <a:t>theory</a:t>
            </a:r>
            <a:r>
              <a:rPr lang="en-US" dirty="0" smtClean="0"/>
              <a:t> (1930)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It </a:t>
            </a:r>
            <a:r>
              <a:rPr lang="en-US" dirty="0" smtClean="0"/>
              <a:t>is a </a:t>
            </a:r>
            <a:r>
              <a:rPr lang="en-US" dirty="0" err="1" smtClean="0"/>
              <a:t>neobehaviorist</a:t>
            </a:r>
            <a:r>
              <a:rPr lang="en-US" dirty="0" smtClean="0"/>
              <a:t> theory </a:t>
            </a:r>
            <a:r>
              <a:rPr lang="en-US" dirty="0" smtClean="0"/>
              <a:t>–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Which  </a:t>
            </a:r>
            <a:r>
              <a:rPr lang="en-US" dirty="0" smtClean="0"/>
              <a:t>presents a bridge between </a:t>
            </a:r>
            <a:r>
              <a:rPr lang="en-US" dirty="0" err="1" smtClean="0">
                <a:hlinkClick r:id="rId2" tooltip="learning_paradigms:cognitivism"/>
              </a:rPr>
              <a:t>cognitivism</a:t>
            </a:r>
            <a:r>
              <a:rPr lang="en-US" dirty="0" smtClean="0"/>
              <a:t> and </a:t>
            </a:r>
            <a:r>
              <a:rPr lang="en-US" dirty="0" err="1" smtClean="0"/>
              <a:t>behaviourism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Learning, according to </a:t>
            </a:r>
            <a:r>
              <a:rPr lang="en-US" dirty="0" err="1" smtClean="0"/>
              <a:t>Tolman</a:t>
            </a:r>
            <a:r>
              <a:rPr lang="en-US" dirty="0" smtClean="0"/>
              <a:t>, is </a:t>
            </a:r>
            <a:r>
              <a:rPr lang="en-US" b="1" dirty="0" smtClean="0"/>
              <a:t>acquisition of </a:t>
            </a:r>
            <a:r>
              <a:rPr lang="en-US" b="1" dirty="0" smtClean="0"/>
              <a:t>knowledge </a:t>
            </a:r>
            <a:r>
              <a:rPr lang="en-US" b="1" dirty="0" smtClean="0"/>
              <a:t>through </a:t>
            </a:r>
            <a:r>
              <a:rPr lang="en-US" b="1" dirty="0" smtClean="0"/>
              <a:t>meaningful </a:t>
            </a:r>
            <a:r>
              <a:rPr lang="en-US" b="1" dirty="0" err="1" smtClean="0"/>
              <a:t>behaviour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His views </a:t>
            </a:r>
            <a:r>
              <a:rPr lang="en-US" dirty="0" smtClean="0"/>
              <a:t>are partly derived from behaviorist views but moved more towards </a:t>
            </a:r>
            <a:r>
              <a:rPr lang="en-US" dirty="0" smtClean="0">
                <a:hlinkClick r:id="rId2" tooltip="learning_theories:gestalt_psychology"/>
              </a:rPr>
              <a:t>gestalt psychology</a:t>
            </a:r>
            <a:r>
              <a:rPr lang="en-US" dirty="0" smtClean="0"/>
              <a:t> or </a:t>
            </a:r>
            <a:r>
              <a:rPr lang="en-US" dirty="0" err="1" smtClean="0"/>
              <a:t>cognitivism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his words,</a:t>
            </a:r>
          </a:p>
          <a:p>
            <a:endParaRPr lang="en-US" dirty="0" smtClean="0"/>
          </a:p>
          <a:p>
            <a:pPr lvl="0"/>
            <a:r>
              <a:rPr lang="en-US" i="1" dirty="0" smtClean="0"/>
              <a:t>The stimuli which are allowed in are not connected by just simple one-to-one switches to the outgoing responses. Rather the </a:t>
            </a:r>
            <a:r>
              <a:rPr lang="en-US" i="1" dirty="0" smtClean="0">
                <a:solidFill>
                  <a:srgbClr val="FF0000"/>
                </a:solidFill>
              </a:rPr>
              <a:t>incoming impulses are usually worked over and elaborated in the central control room into a tentative cognitive-like map of the environment. </a:t>
            </a:r>
            <a:r>
              <a:rPr lang="en-US" i="1" dirty="0" smtClean="0"/>
              <a:t>And it is this tentative map, indicating routes and paths and environmental relationships, which finally determines what responses, if any, the animal will finally make.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Molar </a:t>
            </a:r>
            <a:r>
              <a:rPr lang="en-US" b="1" dirty="0" err="1" smtClean="0"/>
              <a:t>vs</a:t>
            </a:r>
            <a:r>
              <a:rPr lang="en-US" b="1" dirty="0" smtClean="0"/>
              <a:t> Molecular Approach</a:t>
            </a:r>
            <a:endParaRPr lang="en-US" dirty="0" smtClean="0"/>
          </a:p>
          <a:p>
            <a:r>
              <a:rPr lang="en-US" b="1" dirty="0" smtClean="0"/>
              <a:t> Intervening </a:t>
            </a:r>
            <a:r>
              <a:rPr lang="en-US" b="1" dirty="0" smtClean="0"/>
              <a:t>Variables- </a:t>
            </a:r>
            <a:r>
              <a:rPr lang="en-US" dirty="0" smtClean="0"/>
              <a:t>lie midway of independent  variable(stimulus) and dependent variable( responds)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/>
              <a:t>heridity</a:t>
            </a:r>
            <a:r>
              <a:rPr lang="en-US" dirty="0" smtClean="0"/>
              <a:t>, previous experience, age, physiological drives etc.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Latent Learning- </a:t>
            </a:r>
            <a:r>
              <a:rPr lang="en-US" dirty="0" smtClean="0"/>
              <a:t>experiment learning does not require reward </a:t>
            </a:r>
            <a:r>
              <a:rPr lang="en-US" dirty="0" smtClean="0"/>
              <a:t>motivation-</a:t>
            </a:r>
            <a:r>
              <a:rPr lang="en-US" dirty="0" smtClean="0"/>
              <a:t>concluded based on other experiments with rats is </a:t>
            </a:r>
            <a:r>
              <a:rPr lang="en-US" dirty="0" smtClean="0"/>
              <a:t> that</a:t>
            </a:r>
            <a:r>
              <a:rPr lang="en-US" dirty="0" smtClean="0"/>
              <a:t> </a:t>
            </a:r>
            <a:r>
              <a:rPr lang="en-US" b="1" dirty="0" smtClean="0"/>
              <a:t>rewards</a:t>
            </a:r>
            <a:r>
              <a:rPr lang="en-US" dirty="0" smtClean="0"/>
              <a:t> or </a:t>
            </a:r>
            <a:r>
              <a:rPr lang="en-US" b="1" dirty="0" smtClean="0"/>
              <a:t>punishments</a:t>
            </a:r>
            <a:r>
              <a:rPr lang="en-US" dirty="0" smtClean="0"/>
              <a:t> can only be used as </a:t>
            </a:r>
            <a:r>
              <a:rPr lang="en-US" b="1" dirty="0" smtClean="0"/>
              <a:t>motivators for performance</a:t>
            </a:r>
            <a:r>
              <a:rPr lang="en-US" dirty="0" smtClean="0"/>
              <a:t> of a learned behavior, but not as the initiators of learning.</a:t>
            </a:r>
          </a:p>
          <a:p>
            <a:endParaRPr lang="en-US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Cognitive </a:t>
            </a:r>
            <a:r>
              <a:rPr lang="en-US" b="1" dirty="0" err="1" smtClean="0"/>
              <a:t>map:</a:t>
            </a:r>
            <a:r>
              <a:rPr lang="en-US" dirty="0" err="1" smtClean="0"/>
              <a:t>rats</a:t>
            </a:r>
            <a:r>
              <a:rPr lang="en-US" dirty="0" smtClean="0"/>
              <a:t> created a </a:t>
            </a:r>
            <a:r>
              <a:rPr lang="en-US" b="1" dirty="0" smtClean="0"/>
              <a:t>“cognitive map”</a:t>
            </a:r>
            <a:r>
              <a:rPr lang="en-US" dirty="0" smtClean="0"/>
              <a:t> of the maze and used it to solve the problem.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dirty="0" smtClean="0"/>
              <a:t>here </a:t>
            </a:r>
            <a:r>
              <a:rPr lang="en-US" dirty="0" smtClean="0"/>
              <a:t>are </a:t>
            </a:r>
            <a:r>
              <a:rPr lang="en-US" b="1" dirty="0" smtClean="0"/>
              <a:t>six forms of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smtClean="0"/>
              <a:t>Cathexis</a:t>
            </a:r>
            <a:r>
              <a:rPr lang="en-US" baseline="30000" dirty="0" smtClean="0">
                <a:hlinkClick r:id="rId2"/>
              </a:rPr>
              <a:t>9)</a:t>
            </a:r>
            <a:r>
              <a:rPr lang="en-US" dirty="0" smtClean="0"/>
              <a:t> - learned tendency to </a:t>
            </a:r>
            <a:r>
              <a:rPr lang="en-US" b="1" dirty="0" smtClean="0"/>
              <a:t>associate certain objects with certain drives</a:t>
            </a:r>
            <a:r>
              <a:rPr lang="en-US" dirty="0" smtClean="0"/>
              <a:t>. In example, vegans tend to satisfy their hunger with non-animal products (positive </a:t>
            </a:r>
            <a:r>
              <a:rPr lang="en-US" dirty="0" err="1" smtClean="0"/>
              <a:t>cathexis</a:t>
            </a:r>
            <a:r>
              <a:rPr lang="en-US" dirty="0" smtClean="0"/>
              <a:t>), and not meat (negative </a:t>
            </a:r>
            <a:r>
              <a:rPr lang="en-US" dirty="0" err="1" smtClean="0"/>
              <a:t>cathexis</a:t>
            </a:r>
            <a:r>
              <a:rPr lang="en-US" dirty="0" smtClean="0"/>
              <a:t>).</a:t>
            </a:r>
          </a:p>
          <a:p>
            <a:pPr lvl="0"/>
            <a:r>
              <a:rPr lang="en-US" b="1" dirty="0" smtClean="0"/>
              <a:t>Equivalence Beliefs</a:t>
            </a:r>
            <a:r>
              <a:rPr lang="en-US" dirty="0" smtClean="0"/>
              <a:t> - a feeling that a </a:t>
            </a:r>
            <a:r>
              <a:rPr lang="en-US" b="1" dirty="0" smtClean="0"/>
              <a:t>“</a:t>
            </a:r>
            <a:r>
              <a:rPr lang="en-US" b="1" dirty="0" err="1" smtClean="0"/>
              <a:t>subgoal</a:t>
            </a:r>
            <a:r>
              <a:rPr lang="en-US" b="1" dirty="0" smtClean="0"/>
              <a:t>”</a:t>
            </a:r>
            <a:r>
              <a:rPr lang="en-US" dirty="0" smtClean="0"/>
              <a:t> has the same </a:t>
            </a:r>
            <a:r>
              <a:rPr lang="en-US" b="1" dirty="0" smtClean="0"/>
              <a:t>value as the main goal</a:t>
            </a:r>
            <a:r>
              <a:rPr lang="en-US" dirty="0" smtClean="0"/>
              <a:t>. If a sport achievement temporarily reduces a competitor's need for love, the achievement has served as an equivalence belief.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Field Expectancy</a:t>
            </a:r>
            <a:r>
              <a:rPr lang="en-US" dirty="0" smtClean="0"/>
              <a:t>: learning takes place upon expectancy of some thing occurring in one’s environment.</a:t>
            </a:r>
          </a:p>
          <a:p>
            <a:r>
              <a:rPr lang="en-US" b="1" dirty="0" smtClean="0"/>
              <a:t>Field cognition modes</a:t>
            </a:r>
            <a:r>
              <a:rPr lang="en-US" dirty="0" smtClean="0"/>
              <a:t>: </a:t>
            </a:r>
            <a:r>
              <a:rPr lang="en-US" dirty="0" smtClean="0"/>
              <a:t>approaching a problem-solving situation through arranging the perceptual field with certain </a:t>
            </a:r>
            <a:r>
              <a:rPr lang="en-US" dirty="0" smtClean="0"/>
              <a:t>configuration</a:t>
            </a:r>
          </a:p>
          <a:p>
            <a:r>
              <a:rPr lang="en-US" b="1" dirty="0" smtClean="0"/>
              <a:t>Drive discrimination</a:t>
            </a:r>
            <a:r>
              <a:rPr lang="en-US" dirty="0" smtClean="0"/>
              <a:t>: Identify his own drive state and  respond accordingly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230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Tolman’s Sign Learning Theory/ Purposive Behaviourism/ cognitive-behaviorism/ sign-gestalt theory/   expectancy theory.  </vt:lpstr>
      <vt:lpstr>Slide 2</vt:lpstr>
      <vt:lpstr>Slide 3</vt:lpstr>
      <vt:lpstr>Slide 4</vt:lpstr>
      <vt:lpstr>Slide 5</vt:lpstr>
      <vt:lpstr>Slide 6</vt:lpstr>
      <vt:lpstr>Slide 7</vt:lpstr>
      <vt:lpstr>There are six forms of learning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Tolman’s Sign Learning Theory/ Purposive Behaviourism/ cognitive-behaviorism/ sign-gestalt theory/   expectancy theory.  </dc:title>
  <dc:creator>Seminarhall</dc:creator>
  <cp:lastModifiedBy>Seminarhall</cp:lastModifiedBy>
  <cp:revision>6</cp:revision>
  <dcterms:created xsi:type="dcterms:W3CDTF">2006-08-16T00:00:00Z</dcterms:created>
  <dcterms:modified xsi:type="dcterms:W3CDTF">2001-12-31T20:28:40Z</dcterms:modified>
</cp:coreProperties>
</file>