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4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D8"/>
    <a:srgbClr val="CC00CC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61BD8"/>
                </a:solidFill>
              </a:rPr>
              <a:t>David Paul Ausubel</a:t>
            </a:r>
            <a:endParaRPr lang="en-US" dirty="0">
              <a:solidFill>
                <a:srgbClr val="161BD8"/>
              </a:solidFill>
            </a:endParaRPr>
          </a:p>
        </p:txBody>
      </p:sp>
      <p:pic>
        <p:nvPicPr>
          <p:cNvPr id="1026" name="Picture 2" descr="C:\Users\Sr.Soja\Desktop\images\Ausub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47800"/>
            <a:ext cx="4419600" cy="517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39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i="1" dirty="0">
                <a:solidFill>
                  <a:srgbClr val="161BD8"/>
                </a:solidFill>
              </a:rPr>
              <a:t>Characteristics of Expository Teaching</a:t>
            </a:r>
          </a:p>
          <a:p>
            <a:pPr marL="0" indent="0">
              <a:buNone/>
            </a:pPr>
            <a:endParaRPr lang="en-US" sz="3600" b="1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3600" b="1" i="1" dirty="0"/>
              <a:t> More interaction between teacher and student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/>
              <a:t> Makes greater use of examples- drawings, diagrams, or pictures…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/>
              <a:t> It is deductive</a:t>
            </a:r>
          </a:p>
          <a:p>
            <a:pPr>
              <a:buFont typeface="Wingdings" pitchFamily="2" charset="2"/>
              <a:buChar char="q"/>
            </a:pPr>
            <a:r>
              <a:rPr lang="en-US" sz="3600" b="1" i="1" dirty="0"/>
              <a:t> It is sequential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6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161BD8"/>
                </a:solidFill>
              </a:rPr>
              <a:t>ADVANCED ORGANISERS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i="1" dirty="0"/>
              <a:t>Introductory statements of high level concepts that are broad enough to encompass the information that will follow.</a:t>
            </a:r>
          </a:p>
          <a:p>
            <a:r>
              <a:rPr lang="en-US" b="1" i="1" dirty="0"/>
              <a:t>The main purpose is to explain, integrate and interrelate, the material in the learning task with previously learned material</a:t>
            </a:r>
          </a:p>
          <a:p>
            <a:r>
              <a:rPr lang="en-US" b="1" i="1" dirty="0"/>
              <a:t>Verbal statements presented at the beginning of a lesson that preview and structure the new material and link to the existing knowledge.</a:t>
            </a:r>
          </a:p>
        </p:txBody>
      </p:sp>
    </p:spTree>
    <p:extLst>
      <p:ext uri="{BB962C8B-B14F-4D97-AF65-F5344CB8AC3E}">
        <p14:creationId xmlns:p14="http://schemas.microsoft.com/office/powerpoint/2010/main" val="418434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sz="3800" b="1" dirty="0"/>
              <a:t>It could be a  –Definition</a:t>
            </a:r>
          </a:p>
          <a:p>
            <a:pPr marL="0" indent="0">
              <a:buNone/>
            </a:pPr>
            <a:r>
              <a:rPr lang="en-US" sz="3800" b="1" dirty="0"/>
              <a:t>			- Analogy</a:t>
            </a:r>
          </a:p>
          <a:p>
            <a:pPr marL="0" indent="0">
              <a:buNone/>
            </a:pPr>
            <a:r>
              <a:rPr lang="en-US" sz="3800" b="1" dirty="0"/>
              <a:t>		 	- Generalization</a:t>
            </a:r>
          </a:p>
          <a:p>
            <a:pPr marL="0" indent="0">
              <a:buNone/>
            </a:pPr>
            <a:r>
              <a:rPr lang="en-US" sz="3800" b="1" dirty="0"/>
              <a:t>			- A paragraph form</a:t>
            </a:r>
          </a:p>
          <a:p>
            <a:r>
              <a:rPr lang="en-US" sz="3800" b="1" dirty="0"/>
              <a:t>Conceptual  bridge between new and old learning material</a:t>
            </a:r>
          </a:p>
          <a:p>
            <a:r>
              <a:rPr lang="en-US" sz="3800" b="1" dirty="0"/>
              <a:t>They are introductory ideas of a general nature </a:t>
            </a:r>
          </a:p>
          <a:p>
            <a:r>
              <a:rPr lang="en-US" sz="3800" b="1" dirty="0"/>
              <a:t>Broad enough to cover all information to be learnt.</a:t>
            </a:r>
          </a:p>
          <a:p>
            <a:r>
              <a:rPr lang="en-US" sz="3800" b="1" dirty="0"/>
              <a:t>Give information about upcoming lessons or help to remember and use information already have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6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Two types of </a:t>
            </a:r>
            <a:r>
              <a:rPr lang="en-US" sz="3600" b="1" i="1" dirty="0">
                <a:solidFill>
                  <a:srgbClr val="FF0000"/>
                </a:solidFill>
              </a:rPr>
              <a:t>ADVANCED ORGANISERS</a:t>
            </a:r>
          </a:p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Expository Organizer: </a:t>
            </a:r>
            <a:r>
              <a:rPr lang="en-US" sz="3600" b="1" dirty="0"/>
              <a:t>Provide broad generalization within which number of sub classes are presented.</a:t>
            </a:r>
          </a:p>
          <a:p>
            <a:pPr marL="742950" indent="-742950">
              <a:buAutoNum type="arabicPeriod"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err="1"/>
              <a:t>eg</a:t>
            </a:r>
            <a:r>
              <a:rPr lang="en-US" sz="3600" b="1" dirty="0"/>
              <a:t>:-  Intelligent tests-IQ tests, 			purpose, 	use </a:t>
            </a:r>
            <a:r>
              <a:rPr lang="en-US" sz="3600" b="1" dirty="0" err="1"/>
              <a:t>etc</a:t>
            </a:r>
            <a:r>
              <a:rPr lang="en-US" sz="3600" b="1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473152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. Comparative Organizer: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/>
              <a:t>it is designed to integrate new concepts with similar concepts found in the cognitive structure.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err="1"/>
              <a:t>eg</a:t>
            </a:r>
            <a:r>
              <a:rPr lang="en-US" sz="3600" b="1" dirty="0"/>
              <a:t>:		  5 x 6 = 6 x 5</a:t>
            </a:r>
          </a:p>
          <a:p>
            <a:pPr marL="0" indent="0">
              <a:buNone/>
            </a:pPr>
            <a:r>
              <a:rPr lang="en-US" sz="3600" b="1" dirty="0"/>
              <a:t>		but division is not like this</a:t>
            </a: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		</a:t>
            </a:r>
            <a:r>
              <a:rPr lang="en-US" sz="3600" b="1" dirty="0"/>
              <a:t>bel</a:t>
            </a:r>
            <a:r>
              <a:rPr lang="en-US" sz="3600" b="1" dirty="0">
                <a:solidFill>
                  <a:srgbClr val="FF0000"/>
                </a:solidFill>
              </a:rPr>
              <a:t>ieve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/>
              <a:t>and de</a:t>
            </a:r>
            <a:r>
              <a:rPr lang="en-US" sz="3600" b="1" dirty="0">
                <a:solidFill>
                  <a:srgbClr val="FF0000"/>
                </a:solidFill>
              </a:rPr>
              <a:t>ceive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9717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C00000"/>
                </a:solidFill>
              </a:rPr>
              <a:t>Purposes of ADVANCED ORGANISERS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Direct attention to what is important in the upcoming material</a:t>
            </a:r>
          </a:p>
          <a:p>
            <a:r>
              <a:rPr lang="en-US" sz="3600" b="1" dirty="0"/>
              <a:t>Highlight relationship among ideas that will be presented</a:t>
            </a:r>
          </a:p>
          <a:p>
            <a:r>
              <a:rPr lang="en-US" sz="3600" b="1" dirty="0"/>
              <a:t>Remind the facts that already know</a:t>
            </a:r>
          </a:p>
        </p:txBody>
      </p:sp>
    </p:spTree>
    <p:extLst>
      <p:ext uri="{BB962C8B-B14F-4D97-AF65-F5344CB8AC3E}">
        <p14:creationId xmlns:p14="http://schemas.microsoft.com/office/powerpoint/2010/main" val="478393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Meaningful verbal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Acquisition of ideas  that are linked to other ideas</a:t>
            </a:r>
          </a:p>
          <a:p>
            <a:r>
              <a:rPr lang="en-US" sz="3600" b="1" dirty="0">
                <a:solidFill>
                  <a:srgbClr val="002060"/>
                </a:solidFill>
              </a:rPr>
              <a:t>Interaction between new (subsumed) and more inclusive or generalized concept learned (subsumer)- SUBSUMPTION</a:t>
            </a:r>
          </a:p>
          <a:p>
            <a:endParaRPr lang="en-US" sz="3600" b="1" dirty="0">
              <a:solidFill>
                <a:srgbClr val="CC00CC"/>
              </a:solidFill>
            </a:endParaRPr>
          </a:p>
          <a:p>
            <a:endParaRPr lang="en-US" sz="3600" b="1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2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TWO TYPES OF SUBSUMPTION</a:t>
            </a:r>
            <a:br>
              <a:rPr lang="en-US" b="1" dirty="0">
                <a:solidFill>
                  <a:srgbClr val="CC00CC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C00000"/>
                </a:solidFill>
              </a:rPr>
              <a:t>1. </a:t>
            </a:r>
            <a:r>
              <a:rPr lang="en-US" sz="3600" b="1" dirty="0">
                <a:solidFill>
                  <a:srgbClr val="161BD8"/>
                </a:solidFill>
              </a:rPr>
              <a:t>Derivative subsumption </a:t>
            </a:r>
            <a:r>
              <a:rPr lang="en-US" sz="3600" b="1" dirty="0">
                <a:solidFill>
                  <a:srgbClr val="C00000"/>
                </a:solidFill>
              </a:rPr>
              <a:t>: new information is derived from exisiting one. (assimilation)</a:t>
            </a:r>
          </a:p>
          <a:p>
            <a:pPr marL="0" indent="0" algn="just">
              <a:buNone/>
            </a:pPr>
            <a:endParaRPr lang="en-US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3600" b="1" dirty="0">
                <a:solidFill>
                  <a:srgbClr val="C00000"/>
                </a:solidFill>
              </a:rPr>
              <a:t>2. </a:t>
            </a:r>
            <a:r>
              <a:rPr lang="en-US" sz="3600" b="1" dirty="0">
                <a:solidFill>
                  <a:srgbClr val="161BD8"/>
                </a:solidFill>
              </a:rPr>
              <a:t>Correlative subsumption </a:t>
            </a:r>
            <a:r>
              <a:rPr lang="en-US" sz="3600" b="1" dirty="0">
                <a:solidFill>
                  <a:srgbClr val="C00000"/>
                </a:solidFill>
              </a:rPr>
              <a:t>: new information requires that the existing structure  be modified them subsumption take place (</a:t>
            </a:r>
            <a:r>
              <a:rPr lang="en-US" sz="3600" b="1" dirty="0" err="1">
                <a:solidFill>
                  <a:srgbClr val="C00000"/>
                </a:solidFill>
              </a:rPr>
              <a:t>accomodation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  <a:br>
              <a:rPr lang="en-US" sz="3600" b="1" dirty="0">
                <a:solidFill>
                  <a:srgbClr val="C00000"/>
                </a:solidFill>
              </a:rPr>
            </a:br>
            <a:br>
              <a:rPr lang="en-US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8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161BD8"/>
                </a:solidFill>
              </a:rPr>
              <a:t>Principles of Meaningful verbal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161BD8"/>
                </a:solidFill>
              </a:rPr>
              <a:t>1). </a:t>
            </a:r>
            <a:r>
              <a:rPr lang="en-US" b="1" i="1" dirty="0">
                <a:solidFill>
                  <a:srgbClr val="161BD8"/>
                </a:solidFill>
              </a:rPr>
              <a:t>Progressive Differentiation</a:t>
            </a:r>
            <a:r>
              <a:rPr lang="en-US" b="1" i="1" dirty="0">
                <a:solidFill>
                  <a:srgbClr val="993300"/>
                </a:solidFill>
              </a:rPr>
              <a:t>: Most inclusive concepts are presented first then to specific 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993300"/>
                </a:solidFill>
              </a:rPr>
              <a:t>	</a:t>
            </a:r>
            <a:r>
              <a:rPr lang="en-US" b="1" i="1" dirty="0" err="1">
                <a:solidFill>
                  <a:srgbClr val="993300"/>
                </a:solidFill>
              </a:rPr>
              <a:t>eg</a:t>
            </a:r>
            <a:r>
              <a:rPr lang="en-US" b="1" i="1" dirty="0">
                <a:solidFill>
                  <a:srgbClr val="993300"/>
                </a:solidFill>
              </a:rPr>
              <a:t>: class –  sub class 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161BD8"/>
                </a:solidFill>
              </a:rPr>
              <a:t>2). Integrative Reconciliation</a:t>
            </a:r>
            <a:r>
              <a:rPr lang="en-US" b="1" i="1" dirty="0">
                <a:solidFill>
                  <a:srgbClr val="993300"/>
                </a:solidFill>
              </a:rPr>
              <a:t>: cross linkages are formed and new inter relationships established between concepts in the cognitive structure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993300"/>
                </a:solidFill>
              </a:rPr>
              <a:t>	</a:t>
            </a:r>
            <a:r>
              <a:rPr lang="en-US" b="1" i="1" dirty="0" err="1">
                <a:solidFill>
                  <a:srgbClr val="993300"/>
                </a:solidFill>
              </a:rPr>
              <a:t>eg</a:t>
            </a:r>
            <a:r>
              <a:rPr lang="en-US" b="1" i="1" dirty="0">
                <a:solidFill>
                  <a:srgbClr val="993300"/>
                </a:solidFill>
              </a:rPr>
              <a:t>: fish- dolphin- mammals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09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61BD8"/>
                </a:solidFill>
              </a:rPr>
              <a:t>3</a:t>
            </a:r>
            <a:r>
              <a:rPr lang="en-US" sz="3600" b="1" dirty="0">
                <a:solidFill>
                  <a:srgbClr val="161BD8"/>
                </a:solidFill>
              </a:rPr>
              <a:t>). Superordinate Learning</a:t>
            </a:r>
            <a:r>
              <a:rPr lang="en-US" sz="3600" dirty="0"/>
              <a:t>: </a:t>
            </a:r>
            <a:r>
              <a:rPr lang="en-US" sz="3600" b="1" dirty="0">
                <a:solidFill>
                  <a:srgbClr val="993300"/>
                </a:solidFill>
              </a:rPr>
              <a:t>New concepts are constructed that pulls together and integrates large domains of knowledge that are previously recognized as intimately related.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93300"/>
                </a:solidFill>
              </a:rPr>
              <a:t>	</a:t>
            </a:r>
            <a:r>
              <a:rPr lang="en-US" sz="3600" b="1" dirty="0" err="1">
                <a:solidFill>
                  <a:srgbClr val="993300"/>
                </a:solidFill>
              </a:rPr>
              <a:t>eg</a:t>
            </a:r>
            <a:r>
              <a:rPr lang="en-US" sz="3600" b="1" dirty="0">
                <a:solidFill>
                  <a:srgbClr val="993300"/>
                </a:solidFill>
              </a:rPr>
              <a:t>: Fish – Cartilaginous Skelton- 		Different 	fishes already know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6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2296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>
                <a:solidFill>
                  <a:srgbClr val="161BD8"/>
                </a:solidFill>
              </a:rPr>
              <a:t>Ausubel’s</a:t>
            </a:r>
            <a:r>
              <a:rPr lang="en-US" b="1" dirty="0">
                <a:solidFill>
                  <a:srgbClr val="161BD8"/>
                </a:solidFill>
              </a:rPr>
              <a:t> </a:t>
            </a:r>
            <a:br>
              <a:rPr lang="en-US" b="1" dirty="0">
                <a:solidFill>
                  <a:srgbClr val="161BD8"/>
                </a:solidFill>
              </a:rPr>
            </a:br>
            <a:r>
              <a:rPr lang="en-US" b="1" dirty="0">
                <a:solidFill>
                  <a:srgbClr val="161BD8"/>
                </a:solidFill>
              </a:rPr>
              <a:t>Meaningful Reception Learning</a:t>
            </a:r>
          </a:p>
          <a:p>
            <a:pPr algn="ctr">
              <a:buNone/>
            </a:pPr>
            <a:endParaRPr lang="en-US" dirty="0"/>
          </a:p>
          <a:p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David Paul Ausubel - </a:t>
            </a:r>
            <a:r>
              <a:rPr lang="en-US" b="1" dirty="0"/>
              <a:t>American psychologist</a:t>
            </a:r>
          </a:p>
          <a:p>
            <a:r>
              <a:rPr lang="en-US" b="1" dirty="0"/>
              <a:t>Ausubel believed that understanding concepts, principles, and ideas are achieved through </a:t>
            </a:r>
            <a:r>
              <a:rPr lang="en-US" b="1" dirty="0">
                <a:solidFill>
                  <a:srgbClr val="FF0000"/>
                </a:solidFill>
              </a:rPr>
              <a:t>deductive reasoning.</a:t>
            </a:r>
            <a:r>
              <a:rPr lang="en-US" b="1" dirty="0"/>
              <a:t> </a:t>
            </a:r>
          </a:p>
          <a:p>
            <a:r>
              <a:rPr lang="en-US" b="1" dirty="0"/>
              <a:t>The most important single factor influencing learning is what the learner already knows. </a:t>
            </a:r>
          </a:p>
          <a:p>
            <a:r>
              <a:rPr lang="en-US" b="1" dirty="0"/>
              <a:t>Developed an interesting theory of meaningful learning and advance organizers. </a:t>
            </a:r>
          </a:p>
        </p:txBody>
      </p:sp>
    </p:spTree>
    <p:extLst>
      <p:ext uri="{BB962C8B-B14F-4D97-AF65-F5344CB8AC3E}">
        <p14:creationId xmlns:p14="http://schemas.microsoft.com/office/powerpoint/2010/main" val="3972924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161BD8"/>
                </a:solidFill>
              </a:rPr>
              <a:t>4). Combinatorial Learning: </a:t>
            </a:r>
            <a:r>
              <a:rPr lang="en-US" sz="4000" b="1" dirty="0">
                <a:solidFill>
                  <a:srgbClr val="993300"/>
                </a:solidFill>
              </a:rPr>
              <a:t>New idea is derived from another idea that is of same level in the hierarchy.</a:t>
            </a:r>
          </a:p>
          <a:p>
            <a:pPr>
              <a:buFontTx/>
              <a:buChar char="-"/>
            </a:pPr>
            <a:r>
              <a:rPr lang="en-US" sz="4000" b="1" dirty="0">
                <a:solidFill>
                  <a:srgbClr val="993300"/>
                </a:solidFill>
              </a:rPr>
              <a:t>Related branch</a:t>
            </a:r>
          </a:p>
          <a:p>
            <a:pPr>
              <a:buFontTx/>
              <a:buChar char="-"/>
            </a:pPr>
            <a:r>
              <a:rPr lang="en-US" sz="4000" b="1" dirty="0">
                <a:solidFill>
                  <a:srgbClr val="993300"/>
                </a:solidFill>
              </a:rPr>
              <a:t>Learning by analogy or comparison</a:t>
            </a:r>
          </a:p>
          <a:p>
            <a:pPr lvl="3">
              <a:buFontTx/>
              <a:buChar char="-"/>
            </a:pPr>
            <a:r>
              <a:rPr lang="en-US" sz="4000" b="1" dirty="0" err="1">
                <a:solidFill>
                  <a:srgbClr val="993300"/>
                </a:solidFill>
              </a:rPr>
              <a:t>Eg</a:t>
            </a:r>
            <a:r>
              <a:rPr lang="en-US" sz="4000" b="1" dirty="0">
                <a:solidFill>
                  <a:srgbClr val="993300"/>
                </a:solidFill>
              </a:rPr>
              <a:t>: Pollination and 				Fertilization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0540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Educational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Teaching of Large content matter with lasting retention</a:t>
            </a:r>
          </a:p>
          <a:p>
            <a:r>
              <a:rPr lang="en-US" b="1" dirty="0">
                <a:solidFill>
                  <a:srgbClr val="002060"/>
                </a:solidFill>
              </a:rPr>
              <a:t>Importance of teacher’s role</a:t>
            </a:r>
          </a:p>
          <a:p>
            <a:r>
              <a:rPr lang="en-US" b="1" dirty="0">
                <a:solidFill>
                  <a:srgbClr val="002060"/>
                </a:solidFill>
              </a:rPr>
              <a:t>New knowledge connect effectively with past knowledge</a:t>
            </a:r>
          </a:p>
          <a:p>
            <a:r>
              <a:rPr lang="en-US" b="1" dirty="0">
                <a:solidFill>
                  <a:srgbClr val="002060"/>
                </a:solidFill>
              </a:rPr>
              <a:t>New knowledge become anchors of future knowledge</a:t>
            </a:r>
          </a:p>
          <a:p>
            <a:r>
              <a:rPr lang="en-US" b="1" dirty="0">
                <a:solidFill>
                  <a:srgbClr val="002060"/>
                </a:solidFill>
              </a:rPr>
              <a:t>Advanced organizers</a:t>
            </a:r>
          </a:p>
        </p:txBody>
      </p:sp>
    </p:spTree>
    <p:extLst>
      <p:ext uri="{BB962C8B-B14F-4D97-AF65-F5344CB8AC3E}">
        <p14:creationId xmlns:p14="http://schemas.microsoft.com/office/powerpoint/2010/main" val="176394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Curriculum construction: </a:t>
            </a:r>
            <a:r>
              <a:rPr lang="en-US" b="1" i="1" dirty="0">
                <a:solidFill>
                  <a:srgbClr val="002060"/>
                </a:solidFill>
              </a:rPr>
              <a:t>Progressive Differentiation and  Integrative Reconciliation</a:t>
            </a:r>
          </a:p>
          <a:p>
            <a:pPr marL="0" indent="0">
              <a:buNone/>
            </a:pPr>
            <a:endParaRPr lang="en-US" b="1" i="1" dirty="0">
              <a:solidFill>
                <a:srgbClr val="002060"/>
              </a:solidFill>
            </a:endParaRPr>
          </a:p>
          <a:p>
            <a:r>
              <a:rPr lang="en-US" b="1" i="1" dirty="0">
                <a:solidFill>
                  <a:srgbClr val="002060"/>
                </a:solidFill>
              </a:rPr>
              <a:t>Use of example and analogies</a:t>
            </a:r>
          </a:p>
          <a:p>
            <a:pPr marL="0" indent="0">
              <a:buNone/>
            </a:pPr>
            <a:endParaRPr lang="en-US" b="1" i="1" dirty="0">
              <a:solidFill>
                <a:srgbClr val="002060"/>
              </a:solidFill>
            </a:endParaRPr>
          </a:p>
          <a:p>
            <a:r>
              <a:rPr lang="en-US" b="1" i="1" dirty="0">
                <a:solidFill>
                  <a:srgbClr val="002060"/>
                </a:solidFill>
              </a:rPr>
              <a:t>Listening ability,  Attention capacity </a:t>
            </a:r>
            <a:r>
              <a:rPr lang="en-US" b="1" i="1" dirty="0" err="1">
                <a:solidFill>
                  <a:srgbClr val="002060"/>
                </a:solidFill>
              </a:rPr>
              <a:t>etc</a:t>
            </a:r>
            <a:r>
              <a:rPr lang="en-US" b="1" i="1" dirty="0">
                <a:solidFill>
                  <a:srgbClr val="002060"/>
                </a:solidFill>
              </a:rPr>
              <a:t>: increases</a:t>
            </a:r>
          </a:p>
          <a:p>
            <a:pPr marL="0" indent="0">
              <a:buNone/>
            </a:pPr>
            <a:endParaRPr lang="en-US" dirty="0"/>
          </a:p>
          <a:p>
            <a:endParaRPr lang="en-US" b="1" i="1" dirty="0">
              <a:solidFill>
                <a:srgbClr val="161BD8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0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Meaningful Reception Learning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contracts to  rote learning or blind memorization</a:t>
            </a:r>
          </a:p>
          <a:p>
            <a:r>
              <a:rPr lang="en-US" sz="3600" b="1" dirty="0"/>
              <a:t>Alternative form for acquisition of knowledge</a:t>
            </a:r>
          </a:p>
          <a:p>
            <a:r>
              <a:rPr lang="en-US" sz="3600" b="1" dirty="0"/>
              <a:t>Different from discovery learning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46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228600"/>
            <a:ext cx="8305800" cy="6400800"/>
          </a:xfrm>
        </p:spPr>
        <p:txBody>
          <a:bodyPr>
            <a:normAutofit lnSpcReduction="10000"/>
          </a:bodyPr>
          <a:lstStyle/>
          <a:p>
            <a:pPr algn="just"/>
            <a:endParaRPr lang="en-US" dirty="0"/>
          </a:p>
          <a:p>
            <a:pPr algn="just"/>
            <a:r>
              <a:rPr lang="en-US" sz="3800" b="1" dirty="0"/>
              <a:t> Construction of knowledge begins with our observation and recognition of events and objects through concepts we already have. </a:t>
            </a:r>
          </a:p>
          <a:p>
            <a:pPr marL="0" indent="0" algn="just">
              <a:buNone/>
            </a:pPr>
            <a:endParaRPr lang="en-US" sz="3800" b="1" dirty="0"/>
          </a:p>
          <a:p>
            <a:pPr algn="just"/>
            <a:r>
              <a:rPr lang="en-US" sz="3800" b="1" dirty="0"/>
              <a:t>We learn by constructing a network of concepts and adding to them </a:t>
            </a:r>
          </a:p>
          <a:p>
            <a:endParaRPr lang="en-US" sz="3800" b="1" dirty="0"/>
          </a:p>
          <a:p>
            <a:r>
              <a:rPr lang="en-US" sz="3800" b="1" dirty="0"/>
              <a:t>stresses the importance of reception rather than discovery learning</a:t>
            </a:r>
          </a:p>
          <a:p>
            <a:endParaRPr lang="en-US" sz="3800" b="1" dirty="0"/>
          </a:p>
          <a:p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188172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7912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600" b="1" dirty="0" err="1"/>
              <a:t>Ausebel’s</a:t>
            </a:r>
            <a:r>
              <a:rPr lang="en-US" sz="3600" b="1" dirty="0"/>
              <a:t> theory focuses on meaningful learning. - to learn meaningfully, individuals must relate new knowledge to relevant concepts they already know. 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- New knowledge must interact with the learner’s knowledge structure. </a:t>
            </a:r>
          </a:p>
        </p:txBody>
      </p:sp>
    </p:spTree>
    <p:extLst>
      <p:ext uri="{BB962C8B-B14F-4D97-AF65-F5344CB8AC3E}">
        <p14:creationId xmlns:p14="http://schemas.microsoft.com/office/powerpoint/2010/main" val="188516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9"/>
          <a:stretch/>
        </p:blipFill>
        <p:spPr bwMode="auto">
          <a:xfrm>
            <a:off x="381000" y="27709"/>
            <a:ext cx="8153400" cy="663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78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0" y="533400"/>
            <a:ext cx="8864338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32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u="sng" dirty="0">
                <a:solidFill>
                  <a:srgbClr val="CC00CC"/>
                </a:solidFill>
              </a:rPr>
              <a:t>Ausubel </a:t>
            </a:r>
            <a:r>
              <a:rPr lang="en-US" b="1" u="sng" dirty="0">
                <a:solidFill>
                  <a:srgbClr val="CC00CC"/>
                </a:solidFill>
              </a:rPr>
              <a:t>‘s theory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900" b="1" dirty="0">
                <a:solidFill>
                  <a:srgbClr val="161BD8"/>
                </a:solidFill>
              </a:rPr>
              <a:t>Knowledge structure appropriate for stage of development 	</a:t>
            </a:r>
          </a:p>
          <a:p>
            <a:r>
              <a:rPr lang="en-US" sz="3900" b="1" dirty="0">
                <a:solidFill>
                  <a:srgbClr val="161BD8"/>
                </a:solidFill>
              </a:rPr>
              <a:t>Subject matter and stage of development determine goals 	</a:t>
            </a:r>
          </a:p>
          <a:p>
            <a:r>
              <a:rPr lang="en-US" sz="3900" b="1" dirty="0">
                <a:solidFill>
                  <a:srgbClr val="161BD8"/>
                </a:solidFill>
              </a:rPr>
              <a:t>Intrinsic motivation 	</a:t>
            </a:r>
          </a:p>
          <a:p>
            <a:r>
              <a:rPr lang="en-US" sz="3900" b="1" dirty="0">
                <a:solidFill>
                  <a:srgbClr val="161BD8"/>
                </a:solidFill>
              </a:rPr>
              <a:t>No stimulus required 	</a:t>
            </a:r>
          </a:p>
          <a:p>
            <a:r>
              <a:rPr lang="en-US" sz="3900" b="1" dirty="0">
                <a:solidFill>
                  <a:srgbClr val="161BD8"/>
                </a:solidFill>
              </a:rPr>
              <a:t>Cognitivist  theory	</a:t>
            </a:r>
          </a:p>
          <a:p>
            <a:r>
              <a:rPr lang="en-US" sz="3900" b="1" dirty="0">
                <a:solidFill>
                  <a:srgbClr val="161BD8"/>
                </a:solidFill>
              </a:rPr>
              <a:t>Holistic  approach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49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229600" cy="5562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61BD8"/>
                </a:solidFill>
              </a:rPr>
              <a:t>Environment and heredity equally significant </a:t>
            </a:r>
          </a:p>
          <a:p>
            <a:r>
              <a:rPr lang="en-US" sz="3600" b="1" dirty="0">
                <a:solidFill>
                  <a:srgbClr val="161BD8"/>
                </a:solidFill>
              </a:rPr>
              <a:t>Subject provides its own structures and procedures for learning 		</a:t>
            </a:r>
          </a:p>
          <a:p>
            <a:r>
              <a:rPr lang="en-US" sz="3600" b="1" dirty="0">
                <a:solidFill>
                  <a:srgbClr val="161BD8"/>
                </a:solidFill>
              </a:rPr>
              <a:t>Student centred 	</a:t>
            </a:r>
          </a:p>
          <a:p>
            <a:r>
              <a:rPr lang="en-US" sz="3600" b="1" dirty="0">
                <a:solidFill>
                  <a:srgbClr val="161BD8"/>
                </a:solidFill>
              </a:rPr>
              <a:t>Provide organized opportunities for insight to occur 	Deductive Thinking process </a:t>
            </a:r>
          </a:p>
          <a:p>
            <a:pPr marL="0" indent="0">
              <a:buNone/>
            </a:pPr>
            <a:endParaRPr lang="en-US" sz="36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72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740</Words>
  <Application>Microsoft Office PowerPoint</Application>
  <PresentationFormat>On-screen Show (4:3)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David Paul Ausubel</vt:lpstr>
      <vt:lpstr>PowerPoint Presentation</vt:lpstr>
      <vt:lpstr>Meaningful Reception Learning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ADVANCED ORGANISERS</vt:lpstr>
      <vt:lpstr>PowerPoint Presentation</vt:lpstr>
      <vt:lpstr>PowerPoint Presentation</vt:lpstr>
      <vt:lpstr>PowerPoint Presentation</vt:lpstr>
      <vt:lpstr>Purposes of ADVANCED ORGANISERS</vt:lpstr>
      <vt:lpstr>Meaningful verbal Learning</vt:lpstr>
      <vt:lpstr>TWO TYPES OF SUBSUMPTION </vt:lpstr>
      <vt:lpstr>Principles of Meaningful verbal Learning</vt:lpstr>
      <vt:lpstr>PowerPoint Presentation</vt:lpstr>
      <vt:lpstr>PowerPoint Presentation</vt:lpstr>
      <vt:lpstr>Educational Implications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Sr.Soja</dc:creator>
  <cp:lastModifiedBy>User</cp:lastModifiedBy>
  <cp:revision>30</cp:revision>
  <dcterms:created xsi:type="dcterms:W3CDTF">2006-08-16T00:00:00Z</dcterms:created>
  <dcterms:modified xsi:type="dcterms:W3CDTF">2021-05-21T05:03:19Z</dcterms:modified>
</cp:coreProperties>
</file>