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73" r:id="rId4"/>
    <p:sldId id="274" r:id="rId5"/>
    <p:sldId id="260" r:id="rId6"/>
    <p:sldId id="257" r:id="rId7"/>
    <p:sldId id="269" r:id="rId8"/>
    <p:sldId id="270" r:id="rId9"/>
    <p:sldId id="271" r:id="rId10"/>
    <p:sldId id="272" r:id="rId11"/>
    <p:sldId id="259" r:id="rId12"/>
    <p:sldId id="258" r:id="rId13"/>
    <p:sldId id="278" r:id="rId14"/>
    <p:sldId id="279" r:id="rId15"/>
    <p:sldId id="283" r:id="rId16"/>
    <p:sldId id="280" r:id="rId17"/>
    <p:sldId id="284" r:id="rId18"/>
    <p:sldId id="281" r:id="rId19"/>
    <p:sldId id="286" r:id="rId20"/>
    <p:sldId id="282" r:id="rId21"/>
    <p:sldId id="285" r:id="rId22"/>
    <p:sldId id="276" r:id="rId23"/>
    <p:sldId id="277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EFFFA4-67B9-4B3A-BDF8-79C62C595CD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xlcubedblog.files.wordpress.com/2008/05/clip-image008.jp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1"/>
            <a:ext cx="9144000" cy="3428999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Algerian" pitchFamily="82" charset="0"/>
              </a:rPr>
              <a:t>Cognitive field theories</a:t>
            </a:r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sz="4000" dirty="0" smtClean="0">
                <a:latin typeface="Bernard MT Condensed" pitchFamily="18" charset="0"/>
              </a:rPr>
              <a:t>Gestalt- learning by insight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solidFill>
                  <a:srgbClr val="FFFF00"/>
                </a:solidFill>
                <a:latin typeface="Bell Gothic Std Black" pitchFamily="34" charset="0"/>
              </a:rPr>
              <a:t>Learning by perceptual </a:t>
            </a:r>
            <a:r>
              <a:rPr lang="en-US" sz="5400" dirty="0" err="1" smtClean="0">
                <a:solidFill>
                  <a:srgbClr val="FFFF00"/>
                </a:solidFill>
                <a:latin typeface="Bell Gothic Std Black" pitchFamily="34" charset="0"/>
              </a:rPr>
              <a:t>organisation</a:t>
            </a:r>
            <a:endParaRPr lang="en-US" sz="5400" dirty="0">
              <a:solidFill>
                <a:srgbClr val="FFFF00"/>
              </a:solidFill>
              <a:latin typeface="Bell Gothic Std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northrup.org/picture/xl/chimp/male-chimpanz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0"/>
            <a:ext cx="3638811" cy="36531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www.featurepics.com/FI/Thumb300/20080816/Huge-Bunch-Ripe-Bananas-8571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-20782"/>
            <a:ext cx="2459228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http://www.paperandboxes.com.au/uploads/36567/ufiles/cardboard-box-cropp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962400"/>
            <a:ext cx="2253045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chemeClr val="bg1"/>
                </a:solidFill>
              </a:rPr>
              <a:t>Steps in Insight learning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Identifying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Understanding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Incubation of ideas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Trail &amp; error mode of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Sustained attention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Insight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Steady repetition of adaptive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knowledge of ability</a:t>
            </a:r>
          </a:p>
          <a:p>
            <a:pPr marL="514350" indent="-514350">
              <a:buNone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Factors Affecting Insight Learning</a:t>
            </a:r>
            <a:endParaRPr lang="en-US" sz="3600" u="sng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Experience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Intelligence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Learning situation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Initial efforts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Repetition &amp; generalization</a:t>
            </a:r>
          </a:p>
          <a:p>
            <a:pPr>
              <a:buNone/>
            </a:pPr>
            <a:endParaRPr lang="en-US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0104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Gestalt  laws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Learning takes place when the learner organize the separate parts of his perceptual field into a meaningful whole</a:t>
            </a:r>
          </a:p>
          <a:p>
            <a:r>
              <a:rPr lang="en-US" sz="3200" b="1" dirty="0" smtClean="0"/>
              <a:t>Organization of the stimuli takes place according to four laws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Law of similarity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Law of proximity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Law of closure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Law of continuity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Law of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algn="just"/>
            <a:endParaRPr lang="en-US" sz="3200" b="1" dirty="0" smtClean="0"/>
          </a:p>
          <a:p>
            <a:pPr algn="just"/>
            <a:r>
              <a:rPr lang="en-US" sz="3200" b="1" dirty="0" smtClean="0"/>
              <a:t>This law states that elements of a stimulus configuration will be grouped together perceptually if they are similar to each other.</a:t>
            </a:r>
          </a:p>
          <a:p>
            <a:pPr algn="just">
              <a:buNone/>
            </a:pPr>
            <a:r>
              <a:rPr lang="en-US" sz="3200" b="1" dirty="0" smtClean="0"/>
              <a:t>We tend to group objects with similar</a:t>
            </a:r>
          </a:p>
          <a:p>
            <a:pPr algn="just">
              <a:buNone/>
            </a:pPr>
            <a:r>
              <a:rPr lang="en-US" sz="3200" b="1" dirty="0" smtClean="0"/>
              <a:t>properties (color, shape, texture).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3" descr="Similar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114800"/>
            <a:ext cx="518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6" descr="percep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666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Law of proximity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endParaRPr lang="en-US" sz="3200" b="1" dirty="0" smtClean="0"/>
          </a:p>
          <a:p>
            <a:r>
              <a:rPr lang="en-US" sz="3200" b="1" dirty="0" smtClean="0"/>
              <a:t>This law states that elements nearer to each other are perceived as part of the same configuration.</a:t>
            </a:r>
          </a:p>
          <a:p>
            <a:pPr>
              <a:buNone/>
            </a:pPr>
            <a:r>
              <a:rPr lang="en-US" sz="3200" b="1" dirty="0" smtClean="0"/>
              <a:t>We tend to group nearby objects.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ample for Proxim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338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4800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Proximity</a:t>
            </a:r>
          </a:p>
        </p:txBody>
      </p:sp>
      <p:pic>
        <p:nvPicPr>
          <p:cNvPr id="36871" name="Picture 7" descr="perception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95400"/>
            <a:ext cx="7643019" cy="53189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Law of closure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458200" cy="2667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This law states that  we tend to close the open edges of a figure to make the stimulus configuration complete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</a:rPr>
              <a:t>We are so habituated to seeing closure that we sometimes close things that aren't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Gestalt Law of Closure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429000"/>
            <a:ext cx="5257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64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19050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Closure</a:t>
            </a:r>
          </a:p>
        </p:txBody>
      </p:sp>
      <p:pic>
        <p:nvPicPr>
          <p:cNvPr id="49158" name="Picture 6" descr="perception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371600"/>
            <a:ext cx="82296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491"/>
            <a:ext cx="2133600" cy="31034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841" y="3430732"/>
            <a:ext cx="2381250" cy="3448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24760" y="1600200"/>
            <a:ext cx="241808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90800" y="641866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Max Wertheimer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93953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Kurt </a:t>
            </a:r>
            <a:r>
              <a:rPr lang="en-US" sz="2400" b="1" dirty="0" err="1" smtClean="0">
                <a:latin typeface="Calibri" pitchFamily="34" charset="0"/>
              </a:rPr>
              <a:t>Koffka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154757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Wolfgang Kohler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228600"/>
            <a:ext cx="1752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G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E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A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L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endParaRPr lang="en-US" sz="2000" b="1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P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Y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C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H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O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L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O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G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I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Algerian" pitchFamily="82" charset="0"/>
              </a:rPr>
              <a:t>S</a:t>
            </a:r>
            <a:endParaRPr lang="en-US" sz="2000" b="1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Law of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10200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/>
              <a:t>The law states that we link individual elements of a configuration so that they form continuous pattern that makes sense to us.</a:t>
            </a:r>
          </a:p>
          <a:p>
            <a:endParaRPr lang="en-US" sz="32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http://webspace.ship.edu/cgboer/crossedlin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76600"/>
            <a:ext cx="73151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447800" y="304800"/>
            <a:ext cx="6019800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Continuity</a:t>
            </a:r>
          </a:p>
        </p:txBody>
      </p:sp>
      <p:pic>
        <p:nvPicPr>
          <p:cNvPr id="47110" name="Picture 6" descr="perception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47800"/>
            <a:ext cx="89916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Educational Implications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-1295400" y="990600"/>
            <a:ext cx="9982200" cy="5638800"/>
          </a:xfrm>
        </p:spPr>
        <p:txBody>
          <a:bodyPr>
            <a:normAutofit fontScale="92500"/>
          </a:bodyPr>
          <a:lstStyle/>
          <a:p>
            <a:pPr marL="2209800" lvl="4" indent="-381000">
              <a:buFont typeface="Wingdings" pitchFamily="2" charset="2"/>
              <a:buNone/>
            </a:pPr>
            <a:endParaRPr lang="en-US" sz="3200" dirty="0"/>
          </a:p>
          <a:p>
            <a:pPr marL="1828800" lvl="4" indent="0" algn="just">
              <a:buNone/>
            </a:pPr>
            <a:r>
              <a:rPr lang="en-US" sz="3600" b="1" dirty="0" smtClean="0"/>
              <a:t>1.The </a:t>
            </a:r>
            <a:r>
              <a:rPr lang="en-US" sz="3600" b="1" dirty="0"/>
              <a:t>whole is greater than the </a:t>
            </a:r>
            <a:r>
              <a:rPr lang="en-US" sz="3600" b="1" dirty="0" smtClean="0"/>
              <a:t>parts </a:t>
            </a:r>
            <a:r>
              <a:rPr lang="en-US" sz="3600" b="1" dirty="0"/>
              <a:t>and therefore the situation should be viewed as a whole</a:t>
            </a:r>
            <a:r>
              <a:rPr lang="en-US" sz="3600" b="1" dirty="0" smtClean="0"/>
              <a:t>.</a:t>
            </a:r>
          </a:p>
          <a:p>
            <a:pPr marL="1828800" lvl="4" indent="0" algn="just">
              <a:buNone/>
            </a:pPr>
            <a:r>
              <a:rPr lang="en-US" sz="3600" b="1" dirty="0" smtClean="0"/>
              <a:t>2. The </a:t>
            </a:r>
            <a:r>
              <a:rPr lang="en-US" sz="3600" b="1" dirty="0"/>
              <a:t>use of blind fumbling and mechanical trial and error should be </a:t>
            </a:r>
            <a:r>
              <a:rPr lang="en-US" sz="3600" b="1" dirty="0" smtClean="0"/>
              <a:t>minimized. </a:t>
            </a:r>
            <a:r>
              <a:rPr lang="en-US" sz="3600" b="1" dirty="0"/>
              <a:t>The learner should try to see relevant relationships and act intelligently</a:t>
            </a:r>
            <a:r>
              <a:rPr lang="en-US" sz="3600" b="1" dirty="0" smtClean="0"/>
              <a:t>.</a:t>
            </a:r>
          </a:p>
          <a:p>
            <a:pPr marL="1828800" lvl="4" indent="0" algn="just">
              <a:buNone/>
            </a:pPr>
            <a:r>
              <a:rPr lang="en-US" sz="3600" b="1" dirty="0" smtClean="0"/>
              <a:t>3. The purpose or motive plays the central    role in the learning process.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 marL="514350" indent="-514350">
              <a:buNone/>
            </a:pPr>
            <a:endParaRPr lang="en-US" sz="3200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sz="3200" b="1" dirty="0" smtClean="0"/>
              <a:t>4. Subject </a:t>
            </a:r>
            <a:r>
              <a:rPr lang="en-US" sz="3200" b="1" dirty="0"/>
              <a:t>matter should be </a:t>
            </a:r>
            <a:r>
              <a:rPr lang="en-US" sz="3200" b="1" dirty="0" smtClean="0"/>
              <a:t>	presented </a:t>
            </a:r>
            <a:r>
              <a:rPr lang="en-US" sz="3200" b="1" dirty="0"/>
              <a:t>in </a:t>
            </a:r>
            <a:r>
              <a:rPr lang="en-US" sz="3200" b="1" dirty="0" smtClean="0"/>
              <a:t> gestalt </a:t>
            </a:r>
            <a:r>
              <a:rPr lang="en-US" sz="3200" b="1" dirty="0"/>
              <a:t>form</a:t>
            </a:r>
            <a:r>
              <a:rPr lang="en-US" sz="3200" b="1" dirty="0" smtClean="0"/>
              <a:t>.</a:t>
            </a:r>
          </a:p>
          <a:p>
            <a:pPr marL="514350" indent="-514350">
              <a:buNone/>
            </a:pPr>
            <a:r>
              <a:rPr lang="en-US" sz="3200" b="1" dirty="0" smtClean="0"/>
              <a:t>5. 	Organization of syllabus and curriculum - use gestalt principle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/>
              <a:t>6.Give opportunities for using mental 	abilities.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/>
              <a:t>7.	 Emphasizes discovery learning, 	scientific method, heuristic method 	and problem solving.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25609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8. Importance </a:t>
            </a:r>
            <a:r>
              <a:rPr lang="en-US" sz="2800" b="1" dirty="0"/>
              <a:t>of motivation</a:t>
            </a:r>
            <a:r>
              <a:rPr lang="en-US" sz="2800" b="1" dirty="0" smtClean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 marL="633222" indent="-514350" algn="just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800" b="1" dirty="0" smtClean="0"/>
              <a:t>Grade </a:t>
            </a:r>
            <a:r>
              <a:rPr lang="en-US" sz="2800" b="1" dirty="0"/>
              <a:t>learning task according to the </a:t>
            </a:r>
            <a:r>
              <a:rPr lang="en-US" sz="2800" b="1" dirty="0" smtClean="0"/>
              <a:t>intellectual </a:t>
            </a:r>
            <a:r>
              <a:rPr lang="en-US" sz="2800" b="1" dirty="0"/>
              <a:t>development of the </a:t>
            </a:r>
            <a:r>
              <a:rPr lang="en-US" sz="2800" b="1" dirty="0" smtClean="0"/>
              <a:t>learner.</a:t>
            </a:r>
          </a:p>
          <a:p>
            <a:pPr marL="633222" indent="-514350" algn="just">
              <a:lnSpc>
                <a:spcPct val="90000"/>
              </a:lnSpc>
              <a:buFont typeface="Wingdings" pitchFamily="2" charset="2"/>
              <a:buAutoNum type="arabicPeriod" startAt="9"/>
            </a:pPr>
            <a:endParaRPr lang="en-US" sz="2800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10</a:t>
            </a:r>
            <a:r>
              <a:rPr lang="en-US" sz="2800" b="1" dirty="0" smtClean="0"/>
              <a:t>. </a:t>
            </a:r>
            <a:r>
              <a:rPr lang="en-US" sz="2800" b="1" dirty="0"/>
              <a:t>Relate new learning to previous one.</a:t>
            </a:r>
          </a:p>
          <a:p>
            <a:pPr marL="514350" indent="-514350">
              <a:buNone/>
            </a:pP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14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39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3900" b="1" dirty="0" smtClean="0">
                <a:solidFill>
                  <a:srgbClr val="000000"/>
                </a:solidFill>
              </a:rPr>
              <a:t>Ges</a:t>
            </a:r>
            <a:r>
              <a:rPr lang="en-US" sz="4000" b="1" dirty="0" smtClean="0">
                <a:solidFill>
                  <a:srgbClr val="000000"/>
                </a:solidFill>
              </a:rPr>
              <a:t>talt psychologists </a:t>
            </a:r>
            <a:r>
              <a:rPr lang="en-US" sz="4000" b="1" dirty="0">
                <a:solidFill>
                  <a:srgbClr val="000000"/>
                </a:solidFill>
              </a:rPr>
              <a:t>consider the </a:t>
            </a:r>
            <a:r>
              <a:rPr lang="en-US" sz="4000" b="1" dirty="0" smtClean="0">
                <a:solidFill>
                  <a:srgbClr val="000000"/>
                </a:solidFill>
              </a:rPr>
              <a:t>process </a:t>
            </a:r>
            <a:r>
              <a:rPr lang="en-US" sz="4000" b="1" dirty="0">
                <a:solidFill>
                  <a:srgbClr val="000000"/>
                </a:solidFill>
              </a:rPr>
              <a:t>of learning as an organized </a:t>
            </a:r>
            <a:r>
              <a:rPr lang="en-US" sz="4000" b="1" dirty="0" smtClean="0">
                <a:solidFill>
                  <a:srgbClr val="000000"/>
                </a:solidFill>
              </a:rPr>
              <a:t>whole</a:t>
            </a:r>
            <a:r>
              <a:rPr lang="en-US" sz="4000" b="1" dirty="0">
                <a:solidFill>
                  <a:srgbClr val="000000"/>
                </a:solidFill>
              </a:rPr>
              <a:t>. </a:t>
            </a:r>
            <a:endParaRPr lang="en-US" sz="40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40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0000"/>
                </a:solidFill>
              </a:rPr>
              <a:t> A </a:t>
            </a:r>
            <a:r>
              <a:rPr lang="en-US" sz="4000" b="1" dirty="0">
                <a:solidFill>
                  <a:srgbClr val="000000"/>
                </a:solidFill>
              </a:rPr>
              <a:t>thing cannot be understood by the study of its constituent  parts but only by the study of it as a </a:t>
            </a:r>
            <a:r>
              <a:rPr lang="en-US" sz="4000" b="1" dirty="0" smtClean="0">
                <a:solidFill>
                  <a:srgbClr val="000000"/>
                </a:solidFill>
              </a:rPr>
              <a:t>totality. 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534400" cy="6172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sz="40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4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/>
              <a:t>Gestalt </a:t>
            </a:r>
            <a:r>
              <a:rPr lang="en-US" sz="4000" b="1" dirty="0"/>
              <a:t>psychology used the term ‘insight’ </a:t>
            </a:r>
            <a:r>
              <a:rPr lang="en-US" sz="4000" b="1" dirty="0" smtClean="0"/>
              <a:t>to </a:t>
            </a:r>
            <a:r>
              <a:rPr lang="en-US" sz="4000" b="1" dirty="0"/>
              <a:t>describe the perception of the whole </a:t>
            </a:r>
            <a:r>
              <a:rPr lang="en-US" sz="4000" b="1" dirty="0" smtClean="0"/>
              <a:t>situation </a:t>
            </a:r>
            <a:r>
              <a:rPr lang="en-US" sz="4000" b="1" dirty="0"/>
              <a:t>by the learner and his intelligence </a:t>
            </a:r>
            <a:r>
              <a:rPr lang="en-US" sz="4000" b="1" dirty="0" smtClean="0"/>
              <a:t>in </a:t>
            </a:r>
            <a:r>
              <a:rPr lang="en-US" sz="4000" b="1" dirty="0"/>
              <a:t>responding to the proper relationships. </a:t>
            </a:r>
            <a:endParaRPr lang="en-US" sz="4000" b="1" dirty="0" smtClean="0"/>
          </a:p>
          <a:p>
            <a:pPr algn="just">
              <a:buFont typeface="Wingdings" pitchFamily="2" charset="2"/>
              <a:buNone/>
            </a:pPr>
            <a:endParaRPr lang="en-US" sz="4000" b="1" dirty="0"/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/>
              <a:t>This </a:t>
            </a:r>
            <a:r>
              <a:rPr lang="en-US" sz="4000" b="1" dirty="0"/>
              <a:t>theory stresses the importance of 	motivation, previous knowledge, thinking, </a:t>
            </a:r>
            <a:r>
              <a:rPr lang="en-US" sz="4000" b="1" dirty="0" smtClean="0"/>
              <a:t>action </a:t>
            </a:r>
            <a:r>
              <a:rPr lang="en-US" sz="4000" b="1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INSIGHT LEARNING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Wolfgang Kohler</a:t>
            </a:r>
          </a:p>
          <a:p>
            <a:r>
              <a:rPr lang="en-US" sz="3200" b="1" dirty="0" smtClean="0"/>
              <a:t>Learning is the development of insight</a:t>
            </a:r>
          </a:p>
          <a:p>
            <a:pPr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Basic Concepts of Insight learning</a:t>
            </a:r>
          </a:p>
          <a:p>
            <a:r>
              <a:rPr lang="en-US" sz="3200" b="1" dirty="0" smtClean="0"/>
              <a:t>Total situation is taken into account</a:t>
            </a:r>
          </a:p>
          <a:p>
            <a:r>
              <a:rPr lang="en-US" sz="3200" b="1" dirty="0" smtClean="0"/>
              <a:t>Learning situation is a problem situation – solution by insight</a:t>
            </a:r>
          </a:p>
          <a:p>
            <a:r>
              <a:rPr lang="en-US" sz="3200" b="1" dirty="0" smtClean="0"/>
              <a:t>Perceives situation as a whole- takes proper decision intelligently</a:t>
            </a:r>
          </a:p>
          <a:p>
            <a:r>
              <a:rPr lang="en-US" sz="3200" b="1" dirty="0" smtClean="0"/>
              <a:t>Learner responds to proper relationship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52578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 smtClean="0">
                <a:solidFill>
                  <a:srgbClr val="FFFF00"/>
                </a:solidFill>
              </a:rPr>
              <a:t>  </a:t>
            </a:r>
            <a:r>
              <a:rPr lang="en-US" sz="4000" u="sng" dirty="0" smtClean="0"/>
              <a:t>INSIGHT 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Sudden grasping of the solution for a problematic situation.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A flash of understanding comes to us all on a sudden.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Sudden awareness or perception of the essential relationship in a total situation.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A sudden coherent pattern of solution appears at once.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569111">
            <a:off x="3433016" y="2461098"/>
            <a:ext cx="4053284" cy="3290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2939"/>
            <a:ext cx="3276600" cy="495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951" y="152400"/>
            <a:ext cx="4191000" cy="533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Chimpanzee - Sultan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17184">
            <a:off x="3072170" y="3150962"/>
            <a:ext cx="2518125" cy="36519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3276600" cy="5028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  <p:pic>
        <p:nvPicPr>
          <p:cNvPr id="6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569111">
            <a:off x="4272412" y="1633569"/>
            <a:ext cx="3693462" cy="22990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81505">
            <a:off x="3351592" y="3061416"/>
            <a:ext cx="3024446" cy="4386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17184">
            <a:off x="3528308" y="1280044"/>
            <a:ext cx="3024446" cy="4386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3276600" cy="5028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162</TotalTime>
  <Words>515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Cognitive field theories  Gestalt- learning by insight Learning by perceptual organisation</vt:lpstr>
      <vt:lpstr>Slide 2</vt:lpstr>
      <vt:lpstr>Slide 3</vt:lpstr>
      <vt:lpstr>Slide 4</vt:lpstr>
      <vt:lpstr>THE INSIGHT LEARNING THEORY</vt:lpstr>
      <vt:lpstr>  INSIGHT </vt:lpstr>
      <vt:lpstr>Slide 7</vt:lpstr>
      <vt:lpstr>Slide 8</vt:lpstr>
      <vt:lpstr>Slide 9</vt:lpstr>
      <vt:lpstr>Slide 10</vt:lpstr>
      <vt:lpstr>Steps in Insight learning</vt:lpstr>
      <vt:lpstr>Factors Affecting Insight Learning</vt:lpstr>
      <vt:lpstr>Gestalt  laws of Learning</vt:lpstr>
      <vt:lpstr>Law of Similarity</vt:lpstr>
      <vt:lpstr>Slide 15</vt:lpstr>
      <vt:lpstr>Law of proximity</vt:lpstr>
      <vt:lpstr>Slide 17</vt:lpstr>
      <vt:lpstr>Law of closure    </vt:lpstr>
      <vt:lpstr>Slide 19</vt:lpstr>
      <vt:lpstr>Law of continuity</vt:lpstr>
      <vt:lpstr>Slide 21</vt:lpstr>
      <vt:lpstr>Educational Implications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&amp; Operant Conditioning</dc:title>
  <dc:creator>ASIET</dc:creator>
  <cp:lastModifiedBy>Seminarhall</cp:lastModifiedBy>
  <cp:revision>46</cp:revision>
  <dcterms:created xsi:type="dcterms:W3CDTF">2012-02-14T00:48:11Z</dcterms:created>
  <dcterms:modified xsi:type="dcterms:W3CDTF">2001-12-31T19:19:34Z</dcterms:modified>
</cp:coreProperties>
</file>