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3" r:id="rId2"/>
    <p:sldId id="264" r:id="rId3"/>
    <p:sldId id="273" r:id="rId4"/>
    <p:sldId id="274" r:id="rId5"/>
    <p:sldId id="260" r:id="rId6"/>
    <p:sldId id="257" r:id="rId7"/>
    <p:sldId id="269" r:id="rId8"/>
    <p:sldId id="270" r:id="rId9"/>
    <p:sldId id="271" r:id="rId10"/>
    <p:sldId id="272" r:id="rId11"/>
    <p:sldId id="259" r:id="rId12"/>
    <p:sldId id="258" r:id="rId13"/>
    <p:sldId id="278" r:id="rId14"/>
    <p:sldId id="279" r:id="rId15"/>
    <p:sldId id="283" r:id="rId16"/>
    <p:sldId id="280" r:id="rId17"/>
    <p:sldId id="284" r:id="rId18"/>
    <p:sldId id="281" r:id="rId19"/>
    <p:sldId id="286" r:id="rId20"/>
    <p:sldId id="282" r:id="rId21"/>
    <p:sldId id="285" r:id="rId22"/>
    <p:sldId id="276" r:id="rId23"/>
    <p:sldId id="277" r:id="rId24"/>
    <p:sldId id="28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FFA4-67B9-4B3A-BDF8-79C62C595CD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EEFFFA4-67B9-4B3A-BDF8-79C62C595CD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EEFFFA4-67B9-4B3A-BDF8-79C62C595CD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0E2A5A7-997C-457B-AAC1-51C717F64B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xlcubedblog.files.wordpress.com/2008/05/clip-image008.jpg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38201"/>
            <a:ext cx="9144000" cy="3428999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FFFF00"/>
                </a:solidFill>
                <a:latin typeface="Algerian" pitchFamily="82" charset="0"/>
              </a:rPr>
              <a:t>Cognitive field theories</a:t>
            </a:r>
            <a:r>
              <a:rPr lang="en-US" dirty="0" smtClean="0">
                <a:solidFill>
                  <a:srgbClr val="FFFF00"/>
                </a:solidFill>
                <a:latin typeface="Algerian" pitchFamily="82" charset="0"/>
              </a:rPr>
              <a:t/>
            </a:r>
            <a:br>
              <a:rPr lang="en-US" dirty="0" smtClean="0">
                <a:solidFill>
                  <a:srgbClr val="FFFF00"/>
                </a:solidFill>
                <a:latin typeface="Algerian" pitchFamily="82" charset="0"/>
              </a:rPr>
            </a:br>
            <a:r>
              <a:rPr lang="en-US" dirty="0" smtClean="0">
                <a:latin typeface="Algerian" pitchFamily="82" charset="0"/>
              </a:rPr>
              <a:t/>
            </a:r>
            <a:br>
              <a:rPr lang="en-US" dirty="0" smtClean="0">
                <a:latin typeface="Algerian" pitchFamily="82" charset="0"/>
              </a:rPr>
            </a:br>
            <a:r>
              <a:rPr lang="en-US" sz="4000" dirty="0" smtClean="0">
                <a:latin typeface="Bernard MT Condensed" pitchFamily="18" charset="0"/>
              </a:rPr>
              <a:t>Gestalt- learning by insight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5400" dirty="0" smtClean="0">
                <a:solidFill>
                  <a:srgbClr val="FFFF00"/>
                </a:solidFill>
                <a:latin typeface="Bell Gothic Std Black" pitchFamily="34" charset="0"/>
              </a:rPr>
              <a:t>Learning by perceptual </a:t>
            </a:r>
            <a:r>
              <a:rPr lang="en-US" sz="5400" dirty="0" err="1" smtClean="0">
                <a:solidFill>
                  <a:srgbClr val="FFFF00"/>
                </a:solidFill>
                <a:latin typeface="Bell Gothic Std Black" pitchFamily="34" charset="0"/>
              </a:rPr>
              <a:t>organisation</a:t>
            </a:r>
            <a:endParaRPr lang="en-US" sz="5400" dirty="0">
              <a:solidFill>
                <a:srgbClr val="FFFF00"/>
              </a:solidFill>
              <a:latin typeface="Bell Gothic Std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images.northrup.org/picture/xl/chimp/male-chimpanze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0"/>
            <a:ext cx="3638811" cy="365310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2" name="Picture 4" descr="http://www.featurepics.com/FI/Thumb300/20080816/Huge-Bunch-Ripe-Bananas-85718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-20782"/>
            <a:ext cx="2459228" cy="3581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4" name="Picture 6" descr="http://www.paperandboxes.com.au/uploads/36567/ufiles/cardboard-box-croppe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962400"/>
            <a:ext cx="2253045" cy="2209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>
                <a:solidFill>
                  <a:schemeClr val="bg1"/>
                </a:solidFill>
              </a:rPr>
              <a:t>Steps in Insight learning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32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Identifying the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Understanding the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Incubation of ideas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Trail &amp; error mode of response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Sustained attention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Insight development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Steady repetition of adaptive behavior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knowledge of ability</a:t>
            </a:r>
          </a:p>
          <a:p>
            <a:pPr marL="514350" indent="-514350">
              <a:buNone/>
            </a:pPr>
            <a:endParaRPr lang="en-US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pPr algn="l"/>
            <a:r>
              <a:rPr lang="en-US" sz="3600" u="sng" dirty="0" smtClean="0">
                <a:solidFill>
                  <a:schemeClr val="tx1">
                    <a:lumMod val="20000"/>
                    <a:lumOff val="80000"/>
                  </a:schemeClr>
                </a:solidFill>
              </a:rPr>
              <a:t>Factors Affecting Insight Learning</a:t>
            </a:r>
            <a:endParaRPr lang="en-US" sz="3600" u="sng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 b="1" dirty="0" smtClean="0"/>
              <a:t>Experience</a:t>
            </a:r>
          </a:p>
          <a:p>
            <a:pPr>
              <a:buFont typeface="Wingdings" pitchFamily="2" charset="2"/>
              <a:buChar char="Ø"/>
            </a:pPr>
            <a:r>
              <a:rPr lang="en-US" sz="4000" b="1" dirty="0" smtClean="0"/>
              <a:t>Intelligence</a:t>
            </a:r>
          </a:p>
          <a:p>
            <a:pPr>
              <a:buFont typeface="Wingdings" pitchFamily="2" charset="2"/>
              <a:buChar char="Ø"/>
            </a:pPr>
            <a:r>
              <a:rPr lang="en-US" sz="4000" b="1" dirty="0" smtClean="0"/>
              <a:t>Learning situation</a:t>
            </a:r>
          </a:p>
          <a:p>
            <a:pPr>
              <a:buFont typeface="Wingdings" pitchFamily="2" charset="2"/>
              <a:buChar char="Ø"/>
            </a:pPr>
            <a:r>
              <a:rPr lang="en-US" sz="4000" b="1" dirty="0" smtClean="0"/>
              <a:t>Initial efforts</a:t>
            </a:r>
          </a:p>
          <a:p>
            <a:pPr>
              <a:buFont typeface="Wingdings" pitchFamily="2" charset="2"/>
              <a:buChar char="Ø"/>
            </a:pPr>
            <a:r>
              <a:rPr lang="en-US" sz="4000" b="1" dirty="0" smtClean="0"/>
              <a:t>Repetition &amp; generalization</a:t>
            </a:r>
          </a:p>
          <a:p>
            <a:pPr>
              <a:buNone/>
            </a:pPr>
            <a:endParaRPr lang="en-US" sz="4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70104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Gestalt  laws of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257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Learning takes place when the learner organize the separate parts of his perceptual field into a meaningful whole</a:t>
            </a:r>
          </a:p>
          <a:p>
            <a:r>
              <a:rPr lang="en-US" sz="3200" b="1" dirty="0" smtClean="0"/>
              <a:t>Organization of the stimuli takes place according to four laws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Law of similarity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Law of proximity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Law of closure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Law of continuity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Law of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/>
          <a:lstStyle/>
          <a:p>
            <a:pPr algn="just"/>
            <a:endParaRPr lang="en-US" sz="3200" b="1" dirty="0" smtClean="0"/>
          </a:p>
          <a:p>
            <a:pPr algn="just"/>
            <a:r>
              <a:rPr lang="en-US" sz="3200" b="1" dirty="0" smtClean="0"/>
              <a:t>This law states that elements of a stimulus configuration will be grouped together perceptually if they are similar to each other.</a:t>
            </a:r>
          </a:p>
          <a:p>
            <a:pPr algn="just">
              <a:buNone/>
            </a:pPr>
            <a:r>
              <a:rPr lang="en-US" sz="3200" b="1" dirty="0" smtClean="0"/>
              <a:t>We tend to group objects with similar</a:t>
            </a:r>
          </a:p>
          <a:p>
            <a:pPr algn="just">
              <a:buNone/>
            </a:pPr>
            <a:r>
              <a:rPr lang="en-US" sz="3200" b="1" dirty="0" smtClean="0"/>
              <a:t>properties (color, shape, texture).</a:t>
            </a:r>
          </a:p>
          <a:p>
            <a:pPr algn="just">
              <a:buNone/>
            </a:pPr>
            <a:endParaRPr lang="en-US" dirty="0"/>
          </a:p>
        </p:txBody>
      </p:sp>
      <p:pic>
        <p:nvPicPr>
          <p:cNvPr id="4" name="Picture 3" descr="Similarit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4114800"/>
            <a:ext cx="5181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10" name="Picture 6" descr="perception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16663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Law of proximity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endParaRPr lang="en-US" sz="3200" b="1" dirty="0" smtClean="0"/>
          </a:p>
          <a:p>
            <a:r>
              <a:rPr lang="en-US" sz="3200" b="1" dirty="0" smtClean="0"/>
              <a:t>This law states that elements nearer to each other are perceived as part of the same configuration.</a:t>
            </a:r>
          </a:p>
          <a:p>
            <a:pPr>
              <a:buNone/>
            </a:pPr>
            <a:r>
              <a:rPr lang="en-US" sz="3200" b="1" dirty="0" smtClean="0"/>
              <a:t>We tend to group nearby objects.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Example for Proximit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733800"/>
            <a:ext cx="7010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WordArt 4"/>
          <p:cNvSpPr>
            <a:spLocks noChangeArrowheads="1" noChangeShapeType="1" noTextEdit="1"/>
          </p:cNvSpPr>
          <p:nvPr/>
        </p:nvSpPr>
        <p:spPr bwMode="auto">
          <a:xfrm>
            <a:off x="2209800" y="304800"/>
            <a:ext cx="4800600" cy="876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Law of Proximity</a:t>
            </a:r>
          </a:p>
        </p:txBody>
      </p:sp>
      <p:pic>
        <p:nvPicPr>
          <p:cNvPr id="36871" name="Picture 7" descr="perception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295400"/>
            <a:ext cx="7643019" cy="53189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Law of closure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685800"/>
            <a:ext cx="8458200" cy="2667000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This law states that  we tend to close the open edges of a figure to make the stimulus configuration complete</a:t>
            </a:r>
          </a:p>
          <a:p>
            <a:pPr algn="just"/>
            <a:r>
              <a:rPr lang="en-US" sz="3200" b="1" dirty="0" smtClean="0">
                <a:solidFill>
                  <a:schemeClr val="tx1"/>
                </a:solidFill>
              </a:rPr>
              <a:t>We are so habituated to seeing closure that we sometimes close things that aren't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7" name="Picture 6" descr="Gestalt Law of Closure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3429000"/>
            <a:ext cx="5257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WordArt 4"/>
          <p:cNvSpPr>
            <a:spLocks noChangeArrowheads="1" noChangeShapeType="1" noTextEdit="1"/>
          </p:cNvSpPr>
          <p:nvPr/>
        </p:nvSpPr>
        <p:spPr bwMode="auto">
          <a:xfrm>
            <a:off x="2057400" y="457200"/>
            <a:ext cx="4648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19050" cmpd="sng">
                  <a:solidFill>
                    <a:srgbClr val="99CCFF"/>
                  </a:solidFill>
                  <a:prstDash val="solid"/>
                  <a:round/>
                  <a:headEnd/>
                  <a:tailEnd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Law of Closure</a:t>
            </a:r>
          </a:p>
        </p:txBody>
      </p:sp>
      <p:pic>
        <p:nvPicPr>
          <p:cNvPr id="49158" name="Picture 6" descr="perception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1371600"/>
            <a:ext cx="8229600" cy="5486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8491"/>
            <a:ext cx="2133600" cy="310341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841" y="3430732"/>
            <a:ext cx="2381250" cy="34480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524760" y="1600200"/>
            <a:ext cx="2418080" cy="304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2590800" y="641866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Max Wertheimer</a:t>
            </a:r>
            <a:endParaRPr lang="en-US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2939534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Kurt </a:t>
            </a:r>
            <a:r>
              <a:rPr lang="en-US" sz="2400" b="1" dirty="0" err="1" smtClean="0">
                <a:latin typeface="Calibri" pitchFamily="34" charset="0"/>
              </a:rPr>
              <a:t>Koffka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9400" y="5154757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Wolfgang Kohler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48600" y="228600"/>
            <a:ext cx="17526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G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E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S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T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A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L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T</a:t>
            </a:r>
          </a:p>
          <a:p>
            <a:endParaRPr lang="en-US" sz="2000" b="1" dirty="0" smtClean="0">
              <a:solidFill>
                <a:srgbClr val="FFFF00"/>
              </a:solidFill>
              <a:latin typeface="Algerian" pitchFamily="82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P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S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Y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C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H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O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L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O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G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I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S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T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Algerian" pitchFamily="82" charset="0"/>
              </a:rPr>
              <a:t>S</a:t>
            </a:r>
            <a:endParaRPr lang="en-US" sz="2000" b="1" dirty="0">
              <a:solidFill>
                <a:srgbClr val="FFFF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Law of continuity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458200" cy="5410200"/>
          </a:xfrm>
        </p:spPr>
        <p:txBody>
          <a:bodyPr>
            <a:normAutofit/>
          </a:bodyPr>
          <a:lstStyle/>
          <a:p>
            <a:endParaRPr lang="en-US" sz="3200" b="1" dirty="0" smtClean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r>
              <a:rPr lang="en-US" sz="3200" b="1" dirty="0" smtClean="0"/>
              <a:t>The law states that we link individual elements of a configuration so that they form continuous pattern that makes sense to us.</a:t>
            </a:r>
          </a:p>
          <a:p>
            <a:endParaRPr lang="en-US" sz="32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 descr="http://webspace.ship.edu/cgboer/crossedlines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276600"/>
            <a:ext cx="7315199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WordArt 4"/>
          <p:cNvSpPr>
            <a:spLocks noChangeArrowheads="1" noChangeShapeType="1" noTextEdit="1"/>
          </p:cNvSpPr>
          <p:nvPr/>
        </p:nvSpPr>
        <p:spPr bwMode="auto">
          <a:xfrm>
            <a:off x="1447800" y="304800"/>
            <a:ext cx="6019800" cy="715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9050" cmpd="sng">
                  <a:solidFill>
                    <a:srgbClr val="99CCFF"/>
                  </a:solidFill>
                  <a:prstDash val="solid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Law of Continuity</a:t>
            </a:r>
          </a:p>
        </p:txBody>
      </p:sp>
      <p:pic>
        <p:nvPicPr>
          <p:cNvPr id="47110" name="Picture 6" descr="perception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447800"/>
            <a:ext cx="8991600" cy="5410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chemeClr val="bg2">
                    <a:lumMod val="20000"/>
                    <a:lumOff val="80000"/>
                  </a:schemeClr>
                </a:solidFill>
              </a:rPr>
              <a:t>Educational Implications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-1295400" y="990600"/>
            <a:ext cx="9982200" cy="5638800"/>
          </a:xfrm>
        </p:spPr>
        <p:txBody>
          <a:bodyPr>
            <a:normAutofit fontScale="92500"/>
          </a:bodyPr>
          <a:lstStyle/>
          <a:p>
            <a:pPr marL="2209800" lvl="4" indent="-381000">
              <a:buFont typeface="Wingdings" pitchFamily="2" charset="2"/>
              <a:buNone/>
            </a:pPr>
            <a:endParaRPr lang="en-US" sz="3200" dirty="0"/>
          </a:p>
          <a:p>
            <a:pPr marL="1828800" lvl="4" indent="0" algn="just">
              <a:buNone/>
            </a:pPr>
            <a:r>
              <a:rPr lang="en-US" sz="3600" b="1" dirty="0" smtClean="0"/>
              <a:t>1.The </a:t>
            </a:r>
            <a:r>
              <a:rPr lang="en-US" sz="3600" b="1" dirty="0"/>
              <a:t>whole is greater than the </a:t>
            </a:r>
            <a:r>
              <a:rPr lang="en-US" sz="3600" b="1" dirty="0" smtClean="0"/>
              <a:t>parts </a:t>
            </a:r>
            <a:r>
              <a:rPr lang="en-US" sz="3600" b="1" dirty="0"/>
              <a:t>and therefore the situation should be viewed as a whole</a:t>
            </a:r>
            <a:r>
              <a:rPr lang="en-US" sz="3600" b="1" dirty="0" smtClean="0"/>
              <a:t>.</a:t>
            </a:r>
          </a:p>
          <a:p>
            <a:pPr marL="1828800" lvl="4" indent="0" algn="just">
              <a:buNone/>
            </a:pPr>
            <a:r>
              <a:rPr lang="en-US" sz="3600" b="1" dirty="0" smtClean="0"/>
              <a:t>2. The </a:t>
            </a:r>
            <a:r>
              <a:rPr lang="en-US" sz="3600" b="1" dirty="0"/>
              <a:t>use of blind fumbling and mechanical trial and error should be </a:t>
            </a:r>
            <a:r>
              <a:rPr lang="en-US" sz="3600" b="1" dirty="0" smtClean="0"/>
              <a:t>minimized. </a:t>
            </a:r>
            <a:r>
              <a:rPr lang="en-US" sz="3600" b="1" dirty="0"/>
              <a:t>The learner should try to see relevant relationships and act intelligently</a:t>
            </a:r>
            <a:r>
              <a:rPr lang="en-US" sz="3600" b="1" dirty="0" smtClean="0"/>
              <a:t>.</a:t>
            </a:r>
          </a:p>
          <a:p>
            <a:pPr marL="1828800" lvl="4" indent="0" algn="just">
              <a:buNone/>
            </a:pPr>
            <a:r>
              <a:rPr lang="en-US" sz="3600" b="1" dirty="0" smtClean="0"/>
              <a:t>3. The purpose or motive plays the central    role in the learning process.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382000" cy="6096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</a:p>
          <a:p>
            <a:pPr marL="514350" indent="-514350">
              <a:buNone/>
            </a:pPr>
            <a:endParaRPr lang="en-US" sz="3200" b="1" dirty="0" smtClean="0"/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sz="3200" b="1" dirty="0" smtClean="0"/>
              <a:t>4. Subject </a:t>
            </a:r>
            <a:r>
              <a:rPr lang="en-US" sz="3200" b="1" dirty="0"/>
              <a:t>matter should be </a:t>
            </a:r>
            <a:r>
              <a:rPr lang="en-US" sz="3200" b="1" dirty="0" smtClean="0"/>
              <a:t>	presented </a:t>
            </a:r>
            <a:r>
              <a:rPr lang="en-US" sz="3200" b="1" dirty="0"/>
              <a:t>in </a:t>
            </a:r>
            <a:r>
              <a:rPr lang="en-US" sz="3200" b="1" dirty="0" smtClean="0"/>
              <a:t> gestalt </a:t>
            </a:r>
            <a:r>
              <a:rPr lang="en-US" sz="3200" b="1" dirty="0"/>
              <a:t>form</a:t>
            </a:r>
            <a:r>
              <a:rPr lang="en-US" sz="3200" b="1" dirty="0" smtClean="0"/>
              <a:t>.</a:t>
            </a:r>
          </a:p>
          <a:p>
            <a:pPr marL="514350" indent="-514350">
              <a:buNone/>
            </a:pPr>
            <a:r>
              <a:rPr lang="en-US" sz="3200" b="1" dirty="0" smtClean="0"/>
              <a:t>5. 	Organization of syllabus and curriculum - use gestalt principle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smtClean="0"/>
              <a:t>6.Give opportunities for using mental 	abilities.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smtClean="0"/>
              <a:t>7.	 Emphasizes discovery learning, 	scientific method, heuristic method 	and problem solving.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625609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/>
              <a:t>8. Importance </a:t>
            </a:r>
            <a:r>
              <a:rPr lang="en-US" sz="2800" b="1" dirty="0"/>
              <a:t>of motivation</a:t>
            </a:r>
            <a:r>
              <a:rPr lang="en-US" sz="2800" b="1" dirty="0" smtClean="0"/>
              <a:t>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800" b="1" dirty="0"/>
          </a:p>
          <a:p>
            <a:pPr marL="633222" indent="-514350" algn="just">
              <a:lnSpc>
                <a:spcPct val="90000"/>
              </a:lnSpc>
              <a:buFont typeface="Wingdings" pitchFamily="2" charset="2"/>
              <a:buAutoNum type="arabicPeriod" startAt="9"/>
            </a:pPr>
            <a:r>
              <a:rPr lang="en-US" sz="2800" b="1" dirty="0" smtClean="0"/>
              <a:t>Grade </a:t>
            </a:r>
            <a:r>
              <a:rPr lang="en-US" sz="2800" b="1" dirty="0"/>
              <a:t>learning task according to the </a:t>
            </a:r>
            <a:r>
              <a:rPr lang="en-US" sz="2800" b="1" dirty="0" smtClean="0"/>
              <a:t>intellectual </a:t>
            </a:r>
            <a:r>
              <a:rPr lang="en-US" sz="2800" b="1" dirty="0"/>
              <a:t>development of the </a:t>
            </a:r>
            <a:r>
              <a:rPr lang="en-US" sz="2800" b="1" dirty="0" smtClean="0"/>
              <a:t>learner.</a:t>
            </a:r>
          </a:p>
          <a:p>
            <a:pPr marL="633222" indent="-514350" algn="just">
              <a:lnSpc>
                <a:spcPct val="90000"/>
              </a:lnSpc>
              <a:buFont typeface="Wingdings" pitchFamily="2" charset="2"/>
              <a:buAutoNum type="arabicPeriod" startAt="9"/>
            </a:pPr>
            <a:endParaRPr lang="en-US" sz="2800" b="1" dirty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/>
              <a:t>10</a:t>
            </a:r>
            <a:r>
              <a:rPr lang="en-US" sz="2800" b="1" dirty="0" smtClean="0"/>
              <a:t>. </a:t>
            </a:r>
            <a:r>
              <a:rPr lang="en-US" sz="2800" b="1" dirty="0"/>
              <a:t>Relate new learning to previous one.</a:t>
            </a:r>
          </a:p>
          <a:p>
            <a:pPr marL="514350" indent="-514350">
              <a:buNone/>
            </a:pP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144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609600"/>
            <a:ext cx="8229600" cy="556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en-US" sz="3900" b="1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3900" b="1" dirty="0" smtClean="0">
                <a:solidFill>
                  <a:srgbClr val="000000"/>
                </a:solidFill>
              </a:rPr>
              <a:t>Ges</a:t>
            </a:r>
            <a:r>
              <a:rPr lang="en-US" sz="4000" b="1" dirty="0" smtClean="0">
                <a:solidFill>
                  <a:srgbClr val="000000"/>
                </a:solidFill>
              </a:rPr>
              <a:t>talt psychologists </a:t>
            </a:r>
            <a:r>
              <a:rPr lang="en-US" sz="4000" b="1" dirty="0">
                <a:solidFill>
                  <a:srgbClr val="000000"/>
                </a:solidFill>
              </a:rPr>
              <a:t>consider the </a:t>
            </a:r>
            <a:r>
              <a:rPr lang="en-US" sz="4000" b="1" dirty="0" smtClean="0">
                <a:solidFill>
                  <a:srgbClr val="000000"/>
                </a:solidFill>
              </a:rPr>
              <a:t>process </a:t>
            </a:r>
            <a:r>
              <a:rPr lang="en-US" sz="4000" b="1" dirty="0">
                <a:solidFill>
                  <a:srgbClr val="000000"/>
                </a:solidFill>
              </a:rPr>
              <a:t>of learning as an organized </a:t>
            </a:r>
            <a:r>
              <a:rPr lang="en-US" sz="4000" b="1" dirty="0" smtClean="0">
                <a:solidFill>
                  <a:srgbClr val="000000"/>
                </a:solidFill>
              </a:rPr>
              <a:t>whole</a:t>
            </a:r>
            <a:r>
              <a:rPr lang="en-US" sz="4000" b="1" dirty="0">
                <a:solidFill>
                  <a:srgbClr val="000000"/>
                </a:solidFill>
              </a:rPr>
              <a:t>. </a:t>
            </a:r>
            <a:endParaRPr lang="en-US" sz="4000" b="1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en-US" sz="4000" b="1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4000" b="1" dirty="0" smtClean="0">
                <a:solidFill>
                  <a:srgbClr val="000000"/>
                </a:solidFill>
              </a:rPr>
              <a:t> A </a:t>
            </a:r>
            <a:r>
              <a:rPr lang="en-US" sz="4000" b="1" dirty="0">
                <a:solidFill>
                  <a:srgbClr val="000000"/>
                </a:solidFill>
              </a:rPr>
              <a:t>thing cannot be understood by the study of its constituent  parts but only by the study of it as a </a:t>
            </a:r>
            <a:r>
              <a:rPr lang="en-US" sz="4000" b="1" dirty="0" smtClean="0">
                <a:solidFill>
                  <a:srgbClr val="000000"/>
                </a:solidFill>
              </a:rPr>
              <a:t>totality. 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457200"/>
            <a:ext cx="8534400" cy="6172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US" sz="4000" b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US" sz="40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4000" b="1" dirty="0" smtClean="0"/>
              <a:t>Gestalt </a:t>
            </a:r>
            <a:r>
              <a:rPr lang="en-US" sz="4000" b="1" dirty="0"/>
              <a:t>psychology used the term ‘insight’ </a:t>
            </a:r>
            <a:r>
              <a:rPr lang="en-US" sz="4000" b="1" dirty="0" smtClean="0"/>
              <a:t>to </a:t>
            </a:r>
            <a:r>
              <a:rPr lang="en-US" sz="4000" b="1" dirty="0"/>
              <a:t>describe the perception of the whole </a:t>
            </a:r>
            <a:r>
              <a:rPr lang="en-US" sz="4000" b="1" dirty="0" smtClean="0"/>
              <a:t>situation </a:t>
            </a:r>
            <a:r>
              <a:rPr lang="en-US" sz="4000" b="1" dirty="0"/>
              <a:t>by the learner and his intelligence </a:t>
            </a:r>
            <a:r>
              <a:rPr lang="en-US" sz="4000" b="1" dirty="0" smtClean="0"/>
              <a:t>in </a:t>
            </a:r>
            <a:r>
              <a:rPr lang="en-US" sz="4000" b="1" dirty="0"/>
              <a:t>responding to the proper relationships. </a:t>
            </a:r>
            <a:endParaRPr lang="en-US" sz="4000" b="1" dirty="0" smtClean="0"/>
          </a:p>
          <a:p>
            <a:pPr algn="just">
              <a:buFont typeface="Wingdings" pitchFamily="2" charset="2"/>
              <a:buNone/>
            </a:pPr>
            <a:endParaRPr lang="en-US" sz="4000" b="1" dirty="0"/>
          </a:p>
          <a:p>
            <a:pPr algn="just">
              <a:buFont typeface="Wingdings" pitchFamily="2" charset="2"/>
              <a:buChar char="Ø"/>
            </a:pPr>
            <a:r>
              <a:rPr lang="en-US" sz="4000" b="1" dirty="0" smtClean="0"/>
              <a:t>This </a:t>
            </a:r>
            <a:r>
              <a:rPr lang="en-US" sz="4000" b="1" dirty="0"/>
              <a:t>theory stresses the importance of 	motivation, previous knowledge, thinking, </a:t>
            </a:r>
            <a:r>
              <a:rPr lang="en-US" sz="4000" b="1" dirty="0" smtClean="0"/>
              <a:t>action </a:t>
            </a:r>
            <a:r>
              <a:rPr lang="en-US" sz="4000" b="1" dirty="0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INSIGHT LEARNING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endParaRPr lang="en-US" sz="3200" b="1" dirty="0" smtClean="0"/>
          </a:p>
          <a:p>
            <a:r>
              <a:rPr lang="en-US" sz="3200" b="1" dirty="0" smtClean="0"/>
              <a:t>Wolfgang Kohler</a:t>
            </a:r>
          </a:p>
          <a:p>
            <a:r>
              <a:rPr lang="en-US" sz="3200" b="1" dirty="0" smtClean="0"/>
              <a:t>Learning is the development of insight</a:t>
            </a:r>
          </a:p>
          <a:p>
            <a:pPr>
              <a:buNone/>
            </a:pPr>
            <a:endParaRPr lang="en-US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Basic Concepts of Insight learning</a:t>
            </a:r>
          </a:p>
          <a:p>
            <a:r>
              <a:rPr lang="en-US" sz="3200" b="1" dirty="0" smtClean="0"/>
              <a:t>Total situation is taken into account</a:t>
            </a:r>
          </a:p>
          <a:p>
            <a:r>
              <a:rPr lang="en-US" sz="3200" b="1" dirty="0" smtClean="0"/>
              <a:t>Learning situation is a problem situation – solution by insight</a:t>
            </a:r>
          </a:p>
          <a:p>
            <a:r>
              <a:rPr lang="en-US" sz="3200" b="1" dirty="0" smtClean="0"/>
              <a:t>Perceives situation as a whole- takes proper decision intelligently</a:t>
            </a:r>
          </a:p>
          <a:p>
            <a:r>
              <a:rPr lang="en-US" sz="3200" b="1" dirty="0" smtClean="0"/>
              <a:t>Learner responds to proper relationship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533400"/>
            <a:ext cx="52578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u="sng" dirty="0" smtClean="0">
                <a:solidFill>
                  <a:srgbClr val="FFFF00"/>
                </a:solidFill>
              </a:rPr>
              <a:t>  </a:t>
            </a:r>
            <a:r>
              <a:rPr lang="en-US" sz="4000" u="sng" dirty="0" smtClean="0"/>
              <a:t>INSIGHT 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5105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 smtClean="0"/>
              <a:t>Sudden grasping of the solution for a problematic situation.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A flash of understanding comes to us all on a sudden.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Sudden awareness or perception of the essential relationship in a total situation.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A sudden coherent pattern of solution appears at once.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rhythmandspice.co.uk/images/GPRES1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7569111">
            <a:off x="3433016" y="2461098"/>
            <a:ext cx="4053284" cy="32902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4" name="Picture 2" descr="http://www.thom.org/photos/ORBDchim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12939"/>
            <a:ext cx="3276600" cy="4953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http://www.clker.com/cliparts/1/5/e/0/12279745752125314274pitr_Bananas_icon_1.svg.hi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895446">
            <a:off x="6629400" y="5105400"/>
            <a:ext cx="2209800" cy="1521079"/>
          </a:xfrm>
          <a:prstGeom prst="rect">
            <a:avLst/>
          </a:prstGeom>
          <a:noFill/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7951" y="152400"/>
            <a:ext cx="4191000" cy="5334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Chimpanzee - Sultan</a:t>
            </a:r>
            <a:endParaRPr lang="en-US" sz="4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rhythmandspice.co.uk/images/GPRES1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017184">
            <a:off x="3072170" y="3150962"/>
            <a:ext cx="2518125" cy="36519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2" descr="http://www.thom.org/photos/ORBDchim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"/>
            <a:ext cx="3276600" cy="50280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http://www.clker.com/cliparts/1/5/e/0/12279745752125314274pitr_Bananas_icon_1.svg.hi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895446">
            <a:off x="6629400" y="5105400"/>
            <a:ext cx="2209800" cy="1521079"/>
          </a:xfrm>
          <a:prstGeom prst="rect">
            <a:avLst/>
          </a:prstGeom>
          <a:noFill/>
        </p:spPr>
      </p:pic>
      <p:pic>
        <p:nvPicPr>
          <p:cNvPr id="6" name="Picture 6" descr="http://rhythmandspice.co.uk/images/GPRES1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7569111">
            <a:off x="4272412" y="1633569"/>
            <a:ext cx="3693462" cy="22990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rhythmandspice.co.uk/images/GPRES1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481505">
            <a:off x="3351592" y="3061416"/>
            <a:ext cx="3024446" cy="438620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 descr="http://rhythmandspice.co.uk/images/GPRES1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017184">
            <a:off x="3528308" y="1280044"/>
            <a:ext cx="3024446" cy="438620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2" descr="http://www.thom.org/photos/ORBDchim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33400"/>
            <a:ext cx="3276600" cy="50280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http://www.clker.com/cliparts/1/5/e/0/12279745752125314274pitr_Bananas_icon_1.svg.hi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895446">
            <a:off x="6629400" y="5105400"/>
            <a:ext cx="2209800" cy="15210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162</TotalTime>
  <Words>515</Words>
  <Application>Microsoft Office PowerPoint</Application>
  <PresentationFormat>On-screen Show (4:3)</PresentationFormat>
  <Paragraphs>111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Module</vt:lpstr>
      <vt:lpstr>Cognitive field theories  Gestalt- learning by insight Learning by perceptual organisation</vt:lpstr>
      <vt:lpstr>Slide 2</vt:lpstr>
      <vt:lpstr>Slide 3</vt:lpstr>
      <vt:lpstr>Slide 4</vt:lpstr>
      <vt:lpstr>THE INSIGHT LEARNING THEORY</vt:lpstr>
      <vt:lpstr>  INSIGHT </vt:lpstr>
      <vt:lpstr>Slide 7</vt:lpstr>
      <vt:lpstr>Slide 8</vt:lpstr>
      <vt:lpstr>Slide 9</vt:lpstr>
      <vt:lpstr>Slide 10</vt:lpstr>
      <vt:lpstr>Steps in Insight learning</vt:lpstr>
      <vt:lpstr>Factors Affecting Insight Learning</vt:lpstr>
      <vt:lpstr>Gestalt  laws of Learning</vt:lpstr>
      <vt:lpstr>Law of Similarity</vt:lpstr>
      <vt:lpstr>Slide 15</vt:lpstr>
      <vt:lpstr>Law of proximity</vt:lpstr>
      <vt:lpstr>Slide 17</vt:lpstr>
      <vt:lpstr>Law of closure    </vt:lpstr>
      <vt:lpstr>Slide 19</vt:lpstr>
      <vt:lpstr>Law of continuity</vt:lpstr>
      <vt:lpstr>Slide 21</vt:lpstr>
      <vt:lpstr>Educational Implications</vt:lpstr>
      <vt:lpstr>Slide 23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Classical &amp; Operant Conditioning</dc:title>
  <dc:creator>ASIET</dc:creator>
  <cp:lastModifiedBy>Seminarhall</cp:lastModifiedBy>
  <cp:revision>46</cp:revision>
  <dcterms:created xsi:type="dcterms:W3CDTF">2012-02-14T00:48:11Z</dcterms:created>
  <dcterms:modified xsi:type="dcterms:W3CDTF">2001-12-31T19:19:34Z</dcterms:modified>
</cp:coreProperties>
</file>