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85" r:id="rId4"/>
    <p:sldId id="280" r:id="rId5"/>
    <p:sldId id="257" r:id="rId6"/>
    <p:sldId id="284" r:id="rId7"/>
    <p:sldId id="258" r:id="rId8"/>
    <p:sldId id="259" r:id="rId9"/>
    <p:sldId id="260" r:id="rId10"/>
    <p:sldId id="286" r:id="rId11"/>
    <p:sldId id="261" r:id="rId12"/>
    <p:sldId id="262" r:id="rId13"/>
    <p:sldId id="263" r:id="rId14"/>
    <p:sldId id="264" r:id="rId15"/>
    <p:sldId id="287" r:id="rId16"/>
    <p:sldId id="281" r:id="rId17"/>
    <p:sldId id="265" r:id="rId18"/>
    <p:sldId id="266" r:id="rId19"/>
    <p:sldId id="267" r:id="rId20"/>
    <p:sldId id="268" r:id="rId21"/>
    <p:sldId id="269" r:id="rId22"/>
    <p:sldId id="283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7772400" cy="1470025"/>
          </a:xfrm>
        </p:spPr>
        <p:txBody>
          <a:bodyPr/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JEAN PIAGET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981200"/>
            <a:ext cx="8153400" cy="4114800"/>
          </a:xfrm>
        </p:spPr>
        <p:txBody>
          <a:bodyPr>
            <a:normAutofit fontScale="85000" lnSpcReduction="10000"/>
          </a:bodyPr>
          <a:lstStyle/>
          <a:p>
            <a:pPr marL="457200" indent="-457200" algn="l">
              <a:buFontTx/>
              <a:buChar char="-"/>
            </a:pPr>
            <a:r>
              <a:rPr lang="en-US" sz="5100" b="1" dirty="0" smtClean="0">
                <a:solidFill>
                  <a:schemeClr val="tx1"/>
                </a:solidFill>
              </a:rPr>
              <a:t>Swiss biologist</a:t>
            </a:r>
          </a:p>
          <a:p>
            <a:pPr marL="457200" indent="-457200" algn="l">
              <a:buFontTx/>
              <a:buChar char="-"/>
            </a:pPr>
            <a:r>
              <a:rPr lang="en-US" sz="5100" b="1" dirty="0" smtClean="0">
                <a:solidFill>
                  <a:schemeClr val="tx1"/>
                </a:solidFill>
              </a:rPr>
              <a:t>‘Genetic Epistemology’ = origin and growth of knowledge</a:t>
            </a:r>
          </a:p>
          <a:p>
            <a:pPr marL="457200" indent="-457200" algn="l">
              <a:buFontTx/>
              <a:buChar char="-"/>
            </a:pPr>
            <a:r>
              <a:rPr lang="en-US" sz="5100" b="1" dirty="0" smtClean="0">
                <a:solidFill>
                  <a:schemeClr val="tx1"/>
                </a:solidFill>
              </a:rPr>
              <a:t>How does knowledge originates? How it develops?...</a:t>
            </a:r>
          </a:p>
          <a:p>
            <a:pPr marL="457200" indent="-457200" algn="l">
              <a:buFontTx/>
              <a:buChar char="-"/>
            </a:pPr>
            <a:r>
              <a:rPr lang="en-US" sz="5100" b="1" dirty="0" smtClean="0">
                <a:solidFill>
                  <a:schemeClr val="tx1"/>
                </a:solidFill>
              </a:rPr>
              <a:t>By Naturalistic observation </a:t>
            </a:r>
          </a:p>
          <a:p>
            <a:pPr marL="457200" indent="-457200" algn="l">
              <a:buFontTx/>
              <a:buChar char="-"/>
            </a:pPr>
            <a:endParaRPr lang="en-US" sz="5100" b="1" dirty="0" smtClean="0">
              <a:solidFill>
                <a:schemeClr val="tx1"/>
              </a:solidFill>
            </a:endParaRPr>
          </a:p>
          <a:p>
            <a:pPr marL="457200" indent="-457200" algn="l">
              <a:buFontTx/>
              <a:buChar char="-"/>
            </a:pPr>
            <a:endParaRPr lang="en-US" sz="5100" b="1" dirty="0" smtClean="0">
              <a:solidFill>
                <a:schemeClr val="tx1"/>
              </a:solidFill>
            </a:endParaRPr>
          </a:p>
          <a:p>
            <a:pPr marL="457200" indent="-457200" algn="l">
              <a:buFontTx/>
              <a:buChar char="-"/>
            </a:pPr>
            <a:endParaRPr lang="en-US" dirty="0" smtClean="0"/>
          </a:p>
          <a:p>
            <a:pPr marL="457200" indent="-457200" algn="l">
              <a:buFontTx/>
              <a:buChar char="-"/>
            </a:pPr>
            <a:endParaRPr lang="en-US" dirty="0" smtClean="0"/>
          </a:p>
          <a:p>
            <a:pPr marL="457200" indent="-457200" algn="l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37501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0600" y="1354282"/>
            <a:ext cx="2057400" cy="10287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New Knowledge</a:t>
            </a:r>
            <a:endParaRPr lang="en-US" sz="2400" b="1" dirty="0"/>
          </a:p>
        </p:txBody>
      </p:sp>
      <p:sp>
        <p:nvSpPr>
          <p:cNvPr id="5" name="Right Arrow 4"/>
          <p:cNvSpPr/>
          <p:nvPr/>
        </p:nvSpPr>
        <p:spPr>
          <a:xfrm>
            <a:off x="3567546" y="1336964"/>
            <a:ext cx="2784764" cy="1219200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Is incorporated in to</a:t>
            </a:r>
            <a:endParaRPr lang="en-US" sz="2000" b="1" dirty="0"/>
          </a:p>
        </p:txBody>
      </p:sp>
      <p:sp>
        <p:nvSpPr>
          <p:cNvPr id="6" name="Oval 5"/>
          <p:cNvSpPr/>
          <p:nvPr/>
        </p:nvSpPr>
        <p:spPr>
          <a:xfrm>
            <a:off x="6934200" y="4229100"/>
            <a:ext cx="1828800" cy="12192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Existing Knowledge Structure</a:t>
            </a:r>
          </a:p>
        </p:txBody>
      </p:sp>
      <p:sp>
        <p:nvSpPr>
          <p:cNvPr id="7" name="Rectangle 6"/>
          <p:cNvSpPr/>
          <p:nvPr/>
        </p:nvSpPr>
        <p:spPr>
          <a:xfrm>
            <a:off x="990600" y="4419600"/>
            <a:ext cx="2057400" cy="838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New </a:t>
            </a:r>
            <a:r>
              <a:rPr lang="en-US" sz="2400" b="1" dirty="0" smtClean="0"/>
              <a:t>Knowledge</a:t>
            </a:r>
            <a:endParaRPr lang="en-US" sz="2400" b="1" dirty="0"/>
          </a:p>
        </p:txBody>
      </p:sp>
      <p:sp>
        <p:nvSpPr>
          <p:cNvPr id="8" name="Right Arrow 7"/>
          <p:cNvSpPr/>
          <p:nvPr/>
        </p:nvSpPr>
        <p:spPr>
          <a:xfrm>
            <a:off x="3567546" y="4419599"/>
            <a:ext cx="3214254" cy="1028701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Produces changes in </a:t>
            </a:r>
            <a:endParaRPr lang="en-US" sz="2000" b="1" dirty="0"/>
          </a:p>
        </p:txBody>
      </p:sp>
      <p:sp>
        <p:nvSpPr>
          <p:cNvPr id="9" name="Oval 8"/>
          <p:cNvSpPr/>
          <p:nvPr/>
        </p:nvSpPr>
        <p:spPr>
          <a:xfrm>
            <a:off x="6781800" y="1163782"/>
            <a:ext cx="1828800" cy="12192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Existing Knowledge Structure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546764" y="545812"/>
            <a:ext cx="26484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ASSIMILATION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73075" y="3692025"/>
            <a:ext cx="30507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ACCOMMODATION</a:t>
            </a:r>
            <a:endParaRPr lang="en-US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409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STAGES IN COGNITIVE DEVELOPMENT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133600"/>
            <a:ext cx="8229600" cy="25447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b="1" dirty="0" smtClean="0"/>
          </a:p>
          <a:p>
            <a:pPr marL="0" indent="0" algn="ctr">
              <a:buNone/>
            </a:pPr>
            <a:r>
              <a:rPr lang="en-US" sz="4000" b="1" dirty="0" smtClean="0"/>
              <a:t>4 Stages With Distinctive  Learning Capabilities Connected With Age Span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xmlns="" val="781909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1.SESORY MOTOR STAGE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BIRTH – 2 YEARS</a:t>
            </a:r>
          </a:p>
          <a:p>
            <a:r>
              <a:rPr lang="en-US" sz="3600" b="1" dirty="0" smtClean="0">
                <a:solidFill>
                  <a:srgbClr val="7030A0"/>
                </a:solidFill>
              </a:rPr>
              <a:t>The baby use sensory and motor apparatus to adapt her/himself to the environment</a:t>
            </a:r>
          </a:p>
          <a:p>
            <a:r>
              <a:rPr lang="en-US" sz="3600" b="1" dirty="0" smtClean="0">
                <a:solidFill>
                  <a:srgbClr val="7030A0"/>
                </a:solidFill>
              </a:rPr>
              <a:t>‘Action Schema’-no thinking-no symbols</a:t>
            </a:r>
          </a:p>
          <a:p>
            <a:r>
              <a:rPr lang="en-US" sz="3600" b="1" dirty="0" smtClean="0">
                <a:solidFill>
                  <a:srgbClr val="7030A0"/>
                </a:solidFill>
              </a:rPr>
              <a:t>Object permanence -concept formation</a:t>
            </a:r>
          </a:p>
          <a:p>
            <a:r>
              <a:rPr lang="en-US" sz="3600" b="1" dirty="0" smtClean="0">
                <a:solidFill>
                  <a:srgbClr val="7030A0"/>
                </a:solidFill>
              </a:rPr>
              <a:t>Objects continue to exist when they pass from view</a:t>
            </a:r>
          </a:p>
          <a:p>
            <a:pPr lvl="2"/>
            <a:r>
              <a:rPr lang="en-US" sz="3000" b="1" dirty="0">
                <a:solidFill>
                  <a:srgbClr val="7030A0"/>
                </a:solidFill>
              </a:rPr>
              <a:t>Absence of Object Permanence 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rgbClr val="7030A0"/>
                </a:solidFill>
              </a:rPr>
              <a:t>		</a:t>
            </a:r>
            <a:r>
              <a:rPr lang="en-US" sz="3000" b="1" dirty="0" smtClean="0">
                <a:solidFill>
                  <a:srgbClr val="7030A0"/>
                </a:solidFill>
              </a:rPr>
              <a:t>(</a:t>
            </a:r>
            <a:r>
              <a:rPr lang="en-US" sz="3000" b="1" dirty="0">
                <a:solidFill>
                  <a:srgbClr val="7030A0"/>
                </a:solidFill>
              </a:rPr>
              <a:t>1</a:t>
            </a:r>
            <a:r>
              <a:rPr lang="en-US" sz="3000" b="1" baseline="30000" dirty="0">
                <a:solidFill>
                  <a:srgbClr val="7030A0"/>
                </a:solidFill>
              </a:rPr>
              <a:t>st</a:t>
            </a:r>
            <a:r>
              <a:rPr lang="en-US" sz="3000" b="1" dirty="0">
                <a:solidFill>
                  <a:srgbClr val="7030A0"/>
                </a:solidFill>
              </a:rPr>
              <a:t> yr.)- anything out of sight is out of </a:t>
            </a:r>
            <a:r>
              <a:rPr lang="en-US" sz="3000" b="1" dirty="0" smtClean="0">
                <a:solidFill>
                  <a:srgbClr val="7030A0"/>
                </a:solidFill>
              </a:rPr>
              <a:t>			mind</a:t>
            </a:r>
            <a:endParaRPr lang="en-US" sz="3000" b="1" dirty="0">
              <a:solidFill>
                <a:srgbClr val="7030A0"/>
              </a:solidFill>
            </a:endParaRPr>
          </a:p>
          <a:p>
            <a:pPr lvl="2"/>
            <a:r>
              <a:rPr lang="en-US" sz="3000" b="1" dirty="0">
                <a:solidFill>
                  <a:srgbClr val="7030A0"/>
                </a:solidFill>
              </a:rPr>
              <a:t>Object Permanence (2</a:t>
            </a:r>
            <a:r>
              <a:rPr lang="en-US" sz="3000" b="1" baseline="30000" dirty="0">
                <a:solidFill>
                  <a:srgbClr val="7030A0"/>
                </a:solidFill>
              </a:rPr>
              <a:t>nd</a:t>
            </a:r>
            <a:r>
              <a:rPr lang="en-US" sz="3000" b="1" dirty="0">
                <a:solidFill>
                  <a:srgbClr val="7030A0"/>
                </a:solidFill>
              </a:rPr>
              <a:t>  yr.)</a:t>
            </a:r>
          </a:p>
          <a:p>
            <a:endParaRPr lang="en-US" sz="3600" b="1" dirty="0" smtClean="0">
              <a:solidFill>
                <a:srgbClr val="7030A0"/>
              </a:solidFill>
            </a:endParaRP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1172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2.Pre operational Stage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2- 7 years ( Preconceptual stage 2-4), Intuitive stage(4-7)</a:t>
            </a:r>
          </a:p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Egocentric</a:t>
            </a:r>
          </a:p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 logic reasoning</a:t>
            </a:r>
          </a:p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Centration(concentrate on one feature of the object)</a:t>
            </a:r>
          </a:p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Concentrates  on– superficial features, static states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Capable of symbolic representations ( symbolic function)-language develops</a:t>
            </a:r>
          </a:p>
        </p:txBody>
      </p:sp>
    </p:spTree>
    <p:extLst>
      <p:ext uri="{BB962C8B-B14F-4D97-AF65-F5344CB8AC3E}">
        <p14:creationId xmlns:p14="http://schemas.microsoft.com/office/powerpoint/2010/main" xmlns="" val="14423828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04800"/>
            <a:ext cx="8229600" cy="4525963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Animism</a:t>
            </a:r>
            <a:endParaRPr lang="en-US" sz="4000" b="1" dirty="0" smtClean="0">
              <a:solidFill>
                <a:srgbClr val="C00000"/>
              </a:solidFill>
            </a:endParaRPr>
          </a:p>
          <a:p>
            <a:r>
              <a:rPr lang="en-US" sz="4000" b="1" dirty="0" smtClean="0">
                <a:solidFill>
                  <a:srgbClr val="C00000"/>
                </a:solidFill>
              </a:rPr>
              <a:t>Use  of language</a:t>
            </a:r>
            <a:endParaRPr lang="en-US" sz="4000" b="1" dirty="0">
              <a:solidFill>
                <a:srgbClr val="C00000"/>
              </a:solidFill>
            </a:endParaRPr>
          </a:p>
          <a:p>
            <a:r>
              <a:rPr lang="en-US" sz="4000" b="1" dirty="0" smtClean="0">
                <a:solidFill>
                  <a:srgbClr val="C00000"/>
                </a:solidFill>
              </a:rPr>
              <a:t>Irreversible</a:t>
            </a:r>
          </a:p>
          <a:p>
            <a:r>
              <a:rPr lang="en-US" sz="4000" b="1" dirty="0" smtClean="0">
                <a:solidFill>
                  <a:srgbClr val="C00000"/>
                </a:solidFill>
              </a:rPr>
              <a:t>Do not possess the schema to assimilate concepts of no, length, volume </a:t>
            </a:r>
            <a:r>
              <a:rPr lang="en-US" sz="4000" b="1" dirty="0" err="1" smtClean="0">
                <a:solidFill>
                  <a:srgbClr val="C00000"/>
                </a:solidFill>
              </a:rPr>
              <a:t>etc</a:t>
            </a:r>
            <a:r>
              <a:rPr lang="en-US" sz="4000" b="1" dirty="0" smtClean="0">
                <a:solidFill>
                  <a:srgbClr val="C00000"/>
                </a:solidFill>
              </a:rPr>
              <a:t>:</a:t>
            </a:r>
          </a:p>
          <a:p>
            <a:r>
              <a:rPr lang="en-US" sz="4000" b="1" dirty="0" smtClean="0">
                <a:solidFill>
                  <a:srgbClr val="C00000"/>
                </a:solidFill>
              </a:rPr>
              <a:t>Provide stimulating home environment</a:t>
            </a:r>
            <a:endParaRPr lang="en-US" sz="4000" b="1" dirty="0">
              <a:solidFill>
                <a:srgbClr val="C00000"/>
              </a:solidFill>
            </a:endParaRPr>
          </a:p>
          <a:p>
            <a:endParaRPr lang="en-US" sz="4000" b="1" dirty="0"/>
          </a:p>
          <a:p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xmlns="" val="24236432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534400" cy="4525963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Lack of understanding of relational terms such as </a:t>
            </a:r>
            <a:r>
              <a:rPr lang="en-US" b="1" dirty="0" err="1" smtClean="0">
                <a:solidFill>
                  <a:srgbClr val="C00000"/>
                </a:solidFill>
              </a:rPr>
              <a:t>lighter,,larger</a:t>
            </a:r>
            <a:r>
              <a:rPr lang="en-US" b="1" dirty="0" smtClean="0">
                <a:solidFill>
                  <a:srgbClr val="C00000"/>
                </a:solidFill>
              </a:rPr>
              <a:t>, softer….</a:t>
            </a:r>
          </a:p>
          <a:p>
            <a:pPr marL="0" indent="0"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r>
              <a:rPr lang="en-US" b="1" dirty="0" smtClean="0">
                <a:solidFill>
                  <a:srgbClr val="C00000"/>
                </a:solidFill>
              </a:rPr>
              <a:t>Lack of SERIATION: The ability to arrange objects in order along some dimension</a:t>
            </a:r>
          </a:p>
          <a:p>
            <a:pPr marL="0" indent="0"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r>
              <a:rPr lang="en-US" b="1" dirty="0" smtClean="0">
                <a:solidFill>
                  <a:srgbClr val="C00000"/>
                </a:solidFill>
              </a:rPr>
              <a:t>Lack the ability of CONSERVATION</a:t>
            </a:r>
          </a:p>
          <a:p>
            <a:pPr lvl="2"/>
            <a:r>
              <a:rPr lang="en-US" sz="3200" b="1" dirty="0" smtClean="0"/>
              <a:t>Knowledge that certain physical attributes of an object remain unchanged even though the outward appearance of the object is altered</a:t>
            </a:r>
          </a:p>
        </p:txBody>
      </p:sp>
    </p:spTree>
    <p:extLst>
      <p:ext uri="{BB962C8B-B14F-4D97-AF65-F5344CB8AC3E}">
        <p14:creationId xmlns:p14="http://schemas.microsoft.com/office/powerpoint/2010/main" xmlns="" val="31092077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7772400" cy="1143000"/>
          </a:xfrm>
        </p:spPr>
        <p:txBody>
          <a:bodyPr/>
          <a:lstStyle/>
          <a:p>
            <a:r>
              <a:rPr lang="en-US" dirty="0"/>
              <a:t>Conservation Examples</a:t>
            </a:r>
          </a:p>
        </p:txBody>
      </p:sp>
      <p:pic>
        <p:nvPicPr>
          <p:cNvPr id="50183" name="Picture 7" descr="D:\!VASTAIB.MFO\!0807W-5.1V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6703"/>
          <a:stretch>
            <a:fillRect/>
          </a:stretch>
        </p:blipFill>
        <p:spPr>
          <a:xfrm>
            <a:off x="304800" y="1219199"/>
            <a:ext cx="8610600" cy="5377607"/>
          </a:xfrm>
        </p:spPr>
      </p:pic>
    </p:spTree>
    <p:extLst>
      <p:ext uri="{BB962C8B-B14F-4D97-AF65-F5344CB8AC3E}">
        <p14:creationId xmlns:p14="http://schemas.microsoft.com/office/powerpoint/2010/main" xmlns="" val="5112544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en-US" b="1" dirty="0" smtClean="0"/>
              <a:t>. CONCRETE OPERATIONAL STAGE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7- 11 YRS</a:t>
            </a:r>
          </a:p>
          <a:p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Operation = mental activity that transform or manipulates information for some specific purpose</a:t>
            </a:r>
          </a:p>
          <a:p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Stability and integration of cognitive system</a:t>
            </a:r>
          </a:p>
          <a:p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Reversible in thinking process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55551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85800"/>
            <a:ext cx="7924800" cy="4525963"/>
          </a:xfrm>
        </p:spPr>
        <p:txBody>
          <a:bodyPr>
            <a:normAutofit fontScale="92500"/>
          </a:bodyPr>
          <a:lstStyle/>
          <a:p>
            <a:r>
              <a:rPr lang="en-US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Can focus on successive changes in a process</a:t>
            </a:r>
          </a:p>
          <a:p>
            <a:r>
              <a:rPr lang="en-US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Capable of classification of concrete objects</a:t>
            </a:r>
          </a:p>
          <a:p>
            <a:r>
              <a:rPr lang="en-US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Can do Simple logical 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operations</a:t>
            </a:r>
          </a:p>
          <a:p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Decentration</a:t>
            </a:r>
          </a:p>
          <a:p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Transitivity-ability to recognize relation among elements in a series. </a:t>
            </a:r>
            <a:r>
              <a:rPr lang="en-US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A &lt; B &lt; C</a:t>
            </a:r>
          </a:p>
          <a:p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52286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4.FORMAL OPERATIONAL STAGE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11-15 YRS</a:t>
            </a:r>
          </a:p>
          <a:p>
            <a:r>
              <a:rPr lang="en-US" b="1" dirty="0" smtClean="0">
                <a:solidFill>
                  <a:srgbClr val="7030A0"/>
                </a:solidFill>
              </a:rPr>
              <a:t>Time for ideas, beginning of theories </a:t>
            </a:r>
          </a:p>
          <a:p>
            <a:r>
              <a:rPr lang="en-US" b="1" dirty="0" smtClean="0">
                <a:solidFill>
                  <a:srgbClr val="7030A0"/>
                </a:solidFill>
              </a:rPr>
              <a:t>Handling hypothesis, reasoning, logical thinking</a:t>
            </a:r>
          </a:p>
          <a:p>
            <a:r>
              <a:rPr lang="en-US" b="1" dirty="0" smtClean="0">
                <a:solidFill>
                  <a:srgbClr val="7030A0"/>
                </a:solidFill>
              </a:rPr>
              <a:t>Ability for abstract thinking</a:t>
            </a:r>
          </a:p>
          <a:p>
            <a:r>
              <a:rPr lang="en-US" b="1" dirty="0" smtClean="0">
                <a:solidFill>
                  <a:srgbClr val="7030A0"/>
                </a:solidFill>
              </a:rPr>
              <a:t>Hypothetical- deductive reasoning</a:t>
            </a:r>
          </a:p>
          <a:p>
            <a:r>
              <a:rPr lang="en-US" b="1" dirty="0" smtClean="0">
                <a:solidFill>
                  <a:srgbClr val="7030A0"/>
                </a:solidFill>
              </a:rPr>
              <a:t>Spontaneous development of experimental spirit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56745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JEAN PIAGET</a:t>
            </a:r>
            <a:endParaRPr lang="en-US" dirty="0"/>
          </a:p>
        </p:txBody>
      </p:sp>
      <p:pic>
        <p:nvPicPr>
          <p:cNvPr id="4" name="Picture 5" descr="piage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295400"/>
            <a:ext cx="5638800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359148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Educational Implications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610600" cy="4525963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Arrangement of subject matter in the curriculum –ability based curriculum</a:t>
            </a:r>
          </a:p>
          <a:p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Organisation of various activities in learning</a:t>
            </a:r>
          </a:p>
          <a:p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Provide direct experience then to abstract ideas</a:t>
            </a:r>
          </a:p>
          <a:p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We should not expect the children to work at the level of formal operations when the child is still at pre- operational level</a:t>
            </a:r>
            <a:endParaRPr lang="en-US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47833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Learning experience according to the developmental stage</a:t>
            </a:r>
          </a:p>
          <a:p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Learning is an active process</a:t>
            </a:r>
          </a:p>
          <a:p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Students should interact with environment</a:t>
            </a:r>
          </a:p>
          <a:p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Teacher – ensure that the child remains as active participant in learning process for intelligent adaptation</a:t>
            </a:r>
          </a:p>
          <a:p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Child centered education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714179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382000" cy="1143000"/>
          </a:xfrm>
        </p:spPr>
        <p:txBody>
          <a:bodyPr/>
          <a:lstStyle/>
          <a:p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Problems with Piaget’s Theory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00B0F0"/>
                </a:solidFill>
              </a:rPr>
              <a:t>Children often grasp ideas earlier than what Piaget found</a:t>
            </a:r>
          </a:p>
          <a:p>
            <a:pPr>
              <a:lnSpc>
                <a:spcPct val="90000"/>
              </a:lnSpc>
            </a:pPr>
            <a:endParaRPr lang="en-US" b="1" dirty="0">
              <a:solidFill>
                <a:srgbClr val="00B0F0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00B0F0"/>
                </a:solidFill>
              </a:rPr>
              <a:t>Cognitive development across domains is inconsistent (e.g. better at reading than math)</a:t>
            </a:r>
          </a:p>
          <a:p>
            <a:pPr marL="0" indent="0">
              <a:lnSpc>
                <a:spcPct val="90000"/>
              </a:lnSpc>
              <a:buNone/>
            </a:pPr>
            <a:endParaRPr lang="en-US" b="1" dirty="0">
              <a:solidFill>
                <a:srgbClr val="00B0F0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00B0F0"/>
                </a:solidFill>
              </a:rPr>
              <a:t>Studies have shown that development can to some degree be accelerated</a:t>
            </a:r>
          </a:p>
        </p:txBody>
      </p:sp>
    </p:spTree>
    <p:extLst>
      <p:ext uri="{BB962C8B-B14F-4D97-AF65-F5344CB8AC3E}">
        <p14:creationId xmlns:p14="http://schemas.microsoft.com/office/powerpoint/2010/main" xmlns="" val="264752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CONSTRUCTIVISM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Children are active thinkers who are constantly trying to construct more accurate and advanced knowledge or understanding of the world /environment.</a:t>
            </a:r>
          </a:p>
          <a:p>
            <a:r>
              <a:rPr lang="en-US" dirty="0" smtClean="0"/>
              <a:t>Children construct the knowledge by interacting with the environment.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1040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Piaget believed that the </a:t>
            </a:r>
            <a:r>
              <a:rPr lang="en-US" b="1" u="sng" dirty="0">
                <a:solidFill>
                  <a:srgbClr val="C00000"/>
                </a:solidFill>
              </a:rPr>
              <a:t>development of qualitatively different cognitive structures</a:t>
            </a:r>
            <a:r>
              <a:rPr lang="en-US" b="1" dirty="0">
                <a:solidFill>
                  <a:srgbClr val="C00000"/>
                </a:solidFill>
              </a:rPr>
              <a:t> occurred through the processes of assimilation and accommodation. 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When </a:t>
            </a:r>
            <a:r>
              <a:rPr lang="en-US" b="1" dirty="0">
                <a:solidFill>
                  <a:srgbClr val="C00000"/>
                </a:solidFill>
              </a:rPr>
              <a:t>a qualitative change occurs, the infant/child enters a new </a:t>
            </a:r>
            <a:r>
              <a:rPr lang="en-US" b="1" u="sng" dirty="0">
                <a:solidFill>
                  <a:srgbClr val="C00000"/>
                </a:solidFill>
              </a:rPr>
              <a:t>stage of </a:t>
            </a:r>
            <a:r>
              <a:rPr lang="en-US" b="1" u="sng" dirty="0" smtClean="0">
                <a:solidFill>
                  <a:srgbClr val="C00000"/>
                </a:solidFill>
              </a:rPr>
              <a:t>development.</a:t>
            </a:r>
            <a:endParaRPr lang="en-US" b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3028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Cognitive development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“</a:t>
            </a:r>
            <a:r>
              <a:rPr lang="en-US" b="1" dirty="0" smtClean="0">
                <a:solidFill>
                  <a:srgbClr val="0070C0"/>
                </a:solidFill>
              </a:rPr>
              <a:t>SCHEMA”  - Basic unit of cognitive structure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Enable an organism to be ‘aware of’ or ‘act up on’ the environment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Mental representation of an experience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The basic building block of the knowledge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It undergoes modification with interaction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2484226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i="1" dirty="0" smtClean="0"/>
              <a:t>Operation: mental manipulation of schemas</a:t>
            </a:r>
          </a:p>
          <a:p>
            <a:pPr marL="0" indent="0">
              <a:buNone/>
            </a:pPr>
            <a:r>
              <a:rPr lang="en-US" sz="3600" b="1" i="1" dirty="0" smtClean="0"/>
              <a:t>(acting on, changing, comparing, relating….)</a:t>
            </a:r>
          </a:p>
        </p:txBody>
      </p:sp>
    </p:spTree>
    <p:extLst>
      <p:ext uri="{BB962C8B-B14F-4D97-AF65-F5344CB8AC3E}">
        <p14:creationId xmlns:p14="http://schemas.microsoft.com/office/powerpoint/2010/main" xmlns="" val="3196803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ADAPTATION OR ORGANISATION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The mental process of extension and modification of schemas by the interaction with the environment</a:t>
            </a:r>
          </a:p>
          <a:p>
            <a:pPr marL="0" indent="0"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				Assimilation</a:t>
            </a:r>
          </a:p>
          <a:p>
            <a:pPr marL="0" indent="0"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ADAPTAION</a:t>
            </a:r>
          </a:p>
          <a:p>
            <a:pPr marL="0" indent="0">
              <a:buNone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			Accommodation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Left Brace 3"/>
          <p:cNvSpPr/>
          <p:nvPr/>
        </p:nvSpPr>
        <p:spPr>
          <a:xfrm>
            <a:off x="3729918" y="3810000"/>
            <a:ext cx="481861" cy="1219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6115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Assimilation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The process of fitting/incorporation of new knowledge in the established cognitive structure</a:t>
            </a:r>
          </a:p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It is a kind of absorption without resistance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6989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>
                <a:latin typeface="Times New Roman" pitchFamily="18" charset="0"/>
                <a:cs typeface="Times New Roman" pitchFamily="18" charset="0"/>
              </a:rPr>
              <a:t>Accommodation</a:t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Process of modification or expansion of existing cognitive structure to adjust to the integration of new experience</a:t>
            </a:r>
          </a:p>
          <a:p>
            <a:pPr marL="0" indent="0"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Equilibration – organism moves from the state of disequilibrium to equilibrium by adaptation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3112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652</Words>
  <Application>Microsoft Office PowerPoint</Application>
  <PresentationFormat>On-screen Show (4:3)</PresentationFormat>
  <Paragraphs>108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JEAN PIAGET</vt:lpstr>
      <vt:lpstr>JEAN PIAGET</vt:lpstr>
      <vt:lpstr>CONSTRUCTIVISM</vt:lpstr>
      <vt:lpstr>Slide 4</vt:lpstr>
      <vt:lpstr>Cognitive development</vt:lpstr>
      <vt:lpstr>Slide 6</vt:lpstr>
      <vt:lpstr>ADAPTATION OR ORGANISATION</vt:lpstr>
      <vt:lpstr>Assimilation</vt:lpstr>
      <vt:lpstr>Accommodation </vt:lpstr>
      <vt:lpstr>Slide 10</vt:lpstr>
      <vt:lpstr>STAGES IN COGNITIVE DEVELOPMENT</vt:lpstr>
      <vt:lpstr>1.SESORY MOTOR STAGE</vt:lpstr>
      <vt:lpstr>2.Pre operational Stage</vt:lpstr>
      <vt:lpstr>Slide 14</vt:lpstr>
      <vt:lpstr>Slide 15</vt:lpstr>
      <vt:lpstr>Conservation Examples</vt:lpstr>
      <vt:lpstr>3. CONCRETE OPERATIONAL STAGE</vt:lpstr>
      <vt:lpstr>Slide 18</vt:lpstr>
      <vt:lpstr>4.FORMAL OPERATIONAL STAGE </vt:lpstr>
      <vt:lpstr>Educational Implications</vt:lpstr>
      <vt:lpstr>Slide 21</vt:lpstr>
      <vt:lpstr>Problems with Piaget’s Theory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JEAN PIAGET</dc:title>
  <dc:creator>Sr.Soja</dc:creator>
  <cp:lastModifiedBy>Seminarhall</cp:lastModifiedBy>
  <cp:revision>34</cp:revision>
  <dcterms:created xsi:type="dcterms:W3CDTF">2006-08-16T00:00:00Z</dcterms:created>
  <dcterms:modified xsi:type="dcterms:W3CDTF">2016-08-03T08:18:06Z</dcterms:modified>
</cp:coreProperties>
</file>