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256" r:id="rId2"/>
    <p:sldId id="276" r:id="rId3"/>
    <p:sldId id="277" r:id="rId4"/>
    <p:sldId id="278" r:id="rId5"/>
    <p:sldId id="295" r:id="rId6"/>
    <p:sldId id="296" r:id="rId7"/>
    <p:sldId id="297" r:id="rId8"/>
    <p:sldId id="258" r:id="rId9"/>
    <p:sldId id="287" r:id="rId10"/>
    <p:sldId id="283" r:id="rId11"/>
    <p:sldId id="284" r:id="rId12"/>
    <p:sldId id="259" r:id="rId13"/>
    <p:sldId id="291" r:id="rId14"/>
    <p:sldId id="298" r:id="rId15"/>
    <p:sldId id="294" r:id="rId16"/>
    <p:sldId id="292" r:id="rId17"/>
    <p:sldId id="293" r:id="rId18"/>
    <p:sldId id="282"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A5BB43-951F-4121-BC0D-4ABA458C993D}" type="datetimeFigureOut">
              <a:rPr lang="en-US" smtClean="0"/>
              <a:pPr/>
              <a:t>02-08-2016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E2C82E-B4AB-4C0D-A2BD-19763F5137D5}" type="slidenum">
              <a:rPr lang="en-US" smtClean="0"/>
              <a:pPr/>
              <a:t>‹#›</a:t>
            </a:fld>
            <a:endParaRPr lang="en-US"/>
          </a:p>
        </p:txBody>
      </p:sp>
    </p:spTree>
    <p:extLst>
      <p:ext uri="{BB962C8B-B14F-4D97-AF65-F5344CB8AC3E}">
        <p14:creationId xmlns:p14="http://schemas.microsoft.com/office/powerpoint/2010/main" xmlns="" val="3989709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1E8FA5-D85A-405A-8CF2-E482A6067881}" type="slidenum">
              <a:rPr lang="en-US"/>
              <a:pPr/>
              <a:t>2</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31CCB5-E0A4-423E-B291-ADB01A10E874}" type="slidenum">
              <a:rPr lang="en-US"/>
              <a:pPr/>
              <a:t>3</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0215F7-2E25-4C52-A894-E44A54191D47}" type="slidenum">
              <a:rPr lang="en-US"/>
              <a:pPr/>
              <a:t>4</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694EC-AA36-492A-AC71-6A46E8B1B964}" type="slidenum">
              <a:rPr lang="en-US"/>
              <a:pPr/>
              <a:t>18</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02-08-2016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7772400" cy="1470025"/>
          </a:xfrm>
        </p:spPr>
        <p:txBody>
          <a:bodyPr/>
          <a:lstStyle/>
          <a:p>
            <a:r>
              <a:rPr lang="en-US" b="1" u="sng" dirty="0" smtClean="0">
                <a:solidFill>
                  <a:srgbClr val="002060"/>
                </a:solidFill>
              </a:rPr>
              <a:t>Gerome S Bruner</a:t>
            </a:r>
            <a:endParaRPr lang="en-US" b="1" u="sng" dirty="0">
              <a:solidFill>
                <a:srgbClr val="002060"/>
              </a:solidFill>
            </a:endParaRPr>
          </a:p>
        </p:txBody>
      </p:sp>
      <p:sp>
        <p:nvSpPr>
          <p:cNvPr id="3" name="Subtitle 2"/>
          <p:cNvSpPr>
            <a:spLocks noGrp="1"/>
          </p:cNvSpPr>
          <p:nvPr>
            <p:ph type="subTitle" idx="1"/>
          </p:nvPr>
        </p:nvSpPr>
        <p:spPr>
          <a:xfrm>
            <a:off x="381000" y="1828800"/>
            <a:ext cx="6400800" cy="4419600"/>
          </a:xfrm>
        </p:spPr>
        <p:txBody>
          <a:bodyPr>
            <a:normAutofit fontScale="77500" lnSpcReduction="20000"/>
          </a:bodyPr>
          <a:lstStyle/>
          <a:p>
            <a:pPr algn="just"/>
            <a:r>
              <a:rPr lang="en-US" b="1" dirty="0" smtClean="0">
                <a:solidFill>
                  <a:srgbClr val="00B050"/>
                </a:solidFill>
              </a:rPr>
              <a:t>-</a:t>
            </a:r>
            <a:r>
              <a:rPr lang="en-US" sz="3900" b="1" dirty="0" smtClean="0">
                <a:solidFill>
                  <a:srgbClr val="00B050"/>
                </a:solidFill>
              </a:rPr>
              <a:t>Educational thinker</a:t>
            </a:r>
          </a:p>
          <a:p>
            <a:pPr algn="just"/>
            <a:endParaRPr lang="en-US" sz="3900" b="1" dirty="0" smtClean="0">
              <a:solidFill>
                <a:srgbClr val="00B050"/>
              </a:solidFill>
            </a:endParaRPr>
          </a:p>
          <a:p>
            <a:pPr algn="just"/>
            <a:r>
              <a:rPr lang="en-US" sz="3900" b="1" dirty="0" smtClean="0">
                <a:solidFill>
                  <a:srgbClr val="00B050"/>
                </a:solidFill>
              </a:rPr>
              <a:t>-Process of learning is more important than the material learned</a:t>
            </a:r>
          </a:p>
          <a:p>
            <a:pPr algn="just"/>
            <a:endParaRPr lang="en-US" sz="3900" b="1" dirty="0" smtClean="0">
              <a:solidFill>
                <a:srgbClr val="00B050"/>
              </a:solidFill>
            </a:endParaRPr>
          </a:p>
          <a:p>
            <a:pPr algn="just"/>
            <a:r>
              <a:rPr lang="en-US" sz="3900" b="1" dirty="0" smtClean="0">
                <a:solidFill>
                  <a:srgbClr val="00B050"/>
                </a:solidFill>
              </a:rPr>
              <a:t>- “Learning to learn” is most important</a:t>
            </a:r>
          </a:p>
          <a:p>
            <a:pPr algn="just"/>
            <a:endParaRPr lang="en-US" sz="3900" b="1" dirty="0" smtClean="0">
              <a:solidFill>
                <a:srgbClr val="00B050"/>
              </a:solidFill>
            </a:endParaRPr>
          </a:p>
          <a:p>
            <a:pPr algn="just"/>
            <a:r>
              <a:rPr lang="en-US" sz="3900" b="1" dirty="0" smtClean="0">
                <a:solidFill>
                  <a:srgbClr val="00B050"/>
                </a:solidFill>
              </a:rPr>
              <a:t>- Any subject can be taught at any age, provided the material is converted to a form appropriate to the child</a:t>
            </a:r>
            <a:endParaRPr lang="en-US" sz="3900" b="1" dirty="0">
              <a:solidFill>
                <a:srgbClr val="00B050"/>
              </a:solidFill>
            </a:endParaRPr>
          </a:p>
        </p:txBody>
      </p:sp>
      <p:pic>
        <p:nvPicPr>
          <p:cNvPr id="4" name="Picture 5" descr="brunerj.gif                                                    00000010Burning Chrome                 ABA78158:"/>
          <p:cNvPicPr>
            <a:picLocks noChangeAspect="1" noChangeArrowheads="1"/>
          </p:cNvPicPr>
          <p:nvPr/>
        </p:nvPicPr>
        <p:blipFill>
          <a:blip r:embed="rId2"/>
          <a:srcRect l="3699" t="3026" r="14812" b="12119"/>
          <a:stretch>
            <a:fillRect/>
          </a:stretch>
        </p:blipFill>
        <p:spPr bwMode="auto">
          <a:xfrm>
            <a:off x="6629400" y="228600"/>
            <a:ext cx="1981200" cy="252099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r>
              <a:rPr lang="en-US" sz="3600" b="1" dirty="0" smtClean="0">
                <a:solidFill>
                  <a:srgbClr val="0070C0"/>
                </a:solidFill>
              </a:rPr>
              <a:t>Spiral curriculum is a curriculum which stipulates that students should repeat the study of a subject at different grade levels, each at a higher level of difficulty and in greater depth. It is a curriculum which goals are to improve the quality of education and graduates .</a:t>
            </a:r>
            <a:endParaRPr lang="en-US" sz="3600" b="1" dirty="0">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smtClean="0">
                <a:solidFill>
                  <a:srgbClr val="0070C0"/>
                </a:solidFill>
              </a:rPr>
              <a:t>Advantages</a:t>
            </a:r>
            <a:r>
              <a:rPr lang="en-US" dirty="0" smtClean="0"/>
              <a:t> </a:t>
            </a:r>
            <a:endParaRPr lang="en-US" dirty="0"/>
          </a:p>
        </p:txBody>
      </p:sp>
      <p:sp>
        <p:nvSpPr>
          <p:cNvPr id="3" name="Content Placeholder 2"/>
          <p:cNvSpPr>
            <a:spLocks noGrp="1"/>
          </p:cNvSpPr>
          <p:nvPr>
            <p:ph idx="1"/>
          </p:nvPr>
        </p:nvSpPr>
        <p:spPr>
          <a:xfrm>
            <a:off x="304800" y="838200"/>
            <a:ext cx="8229600" cy="6019800"/>
          </a:xfrm>
        </p:spPr>
        <p:txBody>
          <a:bodyPr>
            <a:normAutofit fontScale="62500" lnSpcReduction="20000"/>
          </a:bodyPr>
          <a:lstStyle/>
          <a:p>
            <a:pPr>
              <a:buNone/>
            </a:pPr>
            <a:endParaRPr lang="en-US" dirty="0" smtClean="0"/>
          </a:p>
          <a:p>
            <a:pPr>
              <a:buNone/>
            </a:pPr>
            <a:endParaRPr lang="en-US" dirty="0" smtClean="0"/>
          </a:p>
          <a:p>
            <a:pPr algn="just"/>
            <a:r>
              <a:rPr lang="en-US" sz="4600" b="1" dirty="0" smtClean="0"/>
              <a:t>The student revisits a topic, theme or subject several times throughout their school career. </a:t>
            </a:r>
          </a:p>
          <a:p>
            <a:pPr algn="just">
              <a:buNone/>
            </a:pPr>
            <a:r>
              <a:rPr lang="en-US" sz="4600" b="1" dirty="0" smtClean="0"/>
              <a:t>• </a:t>
            </a:r>
            <a:r>
              <a:rPr lang="en-US" sz="4600" b="1" dirty="0" smtClean="0">
                <a:solidFill>
                  <a:srgbClr val="C00000"/>
                </a:solidFill>
              </a:rPr>
              <a:t>The complexity of the topic or theme increases with each revisit. </a:t>
            </a:r>
          </a:p>
          <a:p>
            <a:pPr algn="just">
              <a:buNone/>
            </a:pPr>
            <a:r>
              <a:rPr lang="en-US" sz="4600" b="1" dirty="0" smtClean="0"/>
              <a:t>• New learning has a relationship with old learning and is put in context with the old information. </a:t>
            </a:r>
          </a:p>
          <a:p>
            <a:pPr algn="just">
              <a:buNone/>
            </a:pPr>
            <a:r>
              <a:rPr lang="en-US" sz="4600" b="1" dirty="0" smtClean="0"/>
              <a:t>• </a:t>
            </a:r>
            <a:r>
              <a:rPr lang="en-US" sz="4600" b="1" dirty="0" smtClean="0">
                <a:solidFill>
                  <a:srgbClr val="C00000"/>
                </a:solidFill>
              </a:rPr>
              <a:t>The information is reinforced and solidified each time the student revisits the subject matter. </a:t>
            </a:r>
          </a:p>
          <a:p>
            <a:pPr algn="just">
              <a:buNone/>
            </a:pPr>
            <a:r>
              <a:rPr lang="en-US" sz="4600" b="1" dirty="0" smtClean="0"/>
              <a:t>• The spiral curriculum also allows a logical progression from simplistic ideas to complicated ideas. </a:t>
            </a:r>
          </a:p>
          <a:p>
            <a:pPr algn="just">
              <a:buNone/>
            </a:pPr>
            <a:r>
              <a:rPr lang="en-US" sz="4600" b="1" dirty="0" smtClean="0"/>
              <a:t>• </a:t>
            </a:r>
            <a:r>
              <a:rPr lang="en-US" sz="4600" b="1" dirty="0" smtClean="0">
                <a:solidFill>
                  <a:srgbClr val="C00000"/>
                </a:solidFill>
              </a:rPr>
              <a:t>Students are encouraged to apply the early knowledge to later course objectives.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229600" cy="5562600"/>
          </a:xfrm>
        </p:spPr>
        <p:txBody>
          <a:bodyPr>
            <a:normAutofit lnSpcReduction="10000"/>
          </a:bodyPr>
          <a:lstStyle/>
          <a:p>
            <a:pPr>
              <a:buNone/>
            </a:pPr>
            <a:r>
              <a:rPr lang="en-US" sz="4400" b="1" i="1" u="sng" dirty="0" smtClean="0">
                <a:solidFill>
                  <a:srgbClr val="0070C0"/>
                </a:solidFill>
              </a:rPr>
              <a:t>INDUCTIVE LEARNING: </a:t>
            </a:r>
          </a:p>
          <a:p>
            <a:pPr>
              <a:buNone/>
            </a:pPr>
            <a:r>
              <a:rPr lang="en-US" sz="4000" b="1" i="1" dirty="0" smtClean="0">
                <a:solidFill>
                  <a:srgbClr val="C00000"/>
                </a:solidFill>
              </a:rPr>
              <a:t>Learning should be inductive(simple to complex, concrete to abstract, specific to general)</a:t>
            </a:r>
          </a:p>
          <a:p>
            <a:pPr>
              <a:buNone/>
            </a:pPr>
            <a:endParaRPr lang="en-US" sz="4000" b="1" i="1" u="sng" dirty="0" smtClean="0">
              <a:solidFill>
                <a:srgbClr val="C00000"/>
              </a:solidFill>
            </a:endParaRPr>
          </a:p>
          <a:p>
            <a:r>
              <a:rPr lang="en-US" b="1" i="1" dirty="0" smtClean="0">
                <a:solidFill>
                  <a:srgbClr val="C00000"/>
                </a:solidFill>
              </a:rPr>
              <a:t>Pupils are active</a:t>
            </a:r>
          </a:p>
          <a:p>
            <a:r>
              <a:rPr lang="en-US" b="1" i="1" dirty="0" smtClean="0">
                <a:solidFill>
                  <a:srgbClr val="C00000"/>
                </a:solidFill>
              </a:rPr>
              <a:t>It </a:t>
            </a:r>
            <a:r>
              <a:rPr lang="en-US" b="1" i="1" dirty="0" smtClean="0">
                <a:solidFill>
                  <a:srgbClr val="C00000"/>
                </a:solidFill>
              </a:rPr>
              <a:t>starts </a:t>
            </a:r>
            <a:r>
              <a:rPr lang="en-US" b="1" i="1" dirty="0" smtClean="0">
                <a:solidFill>
                  <a:srgbClr val="C00000"/>
                </a:solidFill>
              </a:rPr>
              <a:t>with the specific experience of the pupils which is then consolidated with more and more ideas until a general idea or concept is formed.</a:t>
            </a:r>
            <a:endParaRPr lang="en-US" b="1" i="1"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143000"/>
          </a:xfrm>
        </p:spPr>
        <p:txBody>
          <a:bodyPr/>
          <a:lstStyle/>
          <a:p>
            <a:r>
              <a:rPr lang="en-US" b="1" u="sng" dirty="0" smtClean="0">
                <a:solidFill>
                  <a:srgbClr val="C00000"/>
                </a:solidFill>
              </a:rPr>
              <a:t>DISCOVERY LEARNING</a:t>
            </a:r>
            <a:endParaRPr lang="en-US" b="1" u="sng" dirty="0">
              <a:solidFill>
                <a:srgbClr val="C00000"/>
              </a:solidFill>
            </a:endParaRPr>
          </a:p>
        </p:txBody>
      </p:sp>
      <p:sp>
        <p:nvSpPr>
          <p:cNvPr id="3" name="Content Placeholder 2"/>
          <p:cNvSpPr>
            <a:spLocks noGrp="1"/>
          </p:cNvSpPr>
          <p:nvPr>
            <p:ph idx="1"/>
          </p:nvPr>
        </p:nvSpPr>
        <p:spPr>
          <a:xfrm>
            <a:off x="533400" y="914400"/>
            <a:ext cx="8229600" cy="5257800"/>
          </a:xfrm>
        </p:spPr>
        <p:txBody>
          <a:bodyPr>
            <a:noAutofit/>
          </a:bodyPr>
          <a:lstStyle/>
          <a:p>
            <a:r>
              <a:rPr lang="en-US" sz="3600" b="1" dirty="0" smtClean="0"/>
              <a:t>Teacher –facilitator</a:t>
            </a:r>
          </a:p>
          <a:p>
            <a:r>
              <a:rPr lang="en-US" sz="3600" b="1" dirty="0" smtClean="0"/>
              <a:t>Teacher </a:t>
            </a:r>
            <a:r>
              <a:rPr lang="en-US" sz="3600" b="1" dirty="0" err="1" smtClean="0"/>
              <a:t>organise</a:t>
            </a:r>
            <a:r>
              <a:rPr lang="en-US" sz="3600" b="1" dirty="0" smtClean="0"/>
              <a:t> the class so that the students learn through their own active involvement</a:t>
            </a:r>
          </a:p>
          <a:p>
            <a:r>
              <a:rPr lang="en-US" sz="3600" b="1" dirty="0" smtClean="0"/>
              <a:t>Leading or </a:t>
            </a:r>
            <a:r>
              <a:rPr lang="en-US" sz="3600" b="1" dirty="0" smtClean="0"/>
              <a:t>interesting </a:t>
            </a:r>
            <a:r>
              <a:rPr lang="en-US" sz="3600" b="1" dirty="0" smtClean="0"/>
              <a:t>questions, </a:t>
            </a:r>
            <a:r>
              <a:rPr lang="en-US" sz="3600" b="1" dirty="0" smtClean="0"/>
              <a:t>mysterious </a:t>
            </a:r>
            <a:r>
              <a:rPr lang="en-US" sz="3600" b="1" dirty="0" smtClean="0"/>
              <a:t>situations, interesting problems are presented to students</a:t>
            </a:r>
          </a:p>
          <a:p>
            <a:pPr marL="0" indent="0">
              <a:buNone/>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r>
              <a:rPr lang="en-US" sz="3600" b="1" dirty="0"/>
              <a:t>Not teaching how to solve the problem , but provide appropriate </a:t>
            </a:r>
            <a:r>
              <a:rPr lang="en-US" sz="3600" b="1" dirty="0" smtClean="0"/>
              <a:t>materials </a:t>
            </a:r>
            <a:r>
              <a:rPr lang="en-US" sz="3600" b="1" dirty="0"/>
              <a:t>for observations, formulate hypothesis, test solutions.</a:t>
            </a:r>
          </a:p>
          <a:p>
            <a:r>
              <a:rPr lang="en-US" sz="3600" b="1" dirty="0"/>
              <a:t>Intuitive and analytic thinking</a:t>
            </a:r>
          </a:p>
          <a:p>
            <a:r>
              <a:rPr lang="en-US" sz="3600" b="1" dirty="0"/>
              <a:t>Teacher should give proper feedback at correct time</a:t>
            </a:r>
          </a:p>
          <a:p>
            <a:endParaRPr lang="en-US" dirty="0"/>
          </a:p>
        </p:txBody>
      </p:sp>
    </p:spTree>
    <p:extLst>
      <p:ext uri="{BB962C8B-B14F-4D97-AF65-F5344CB8AC3E}">
        <p14:creationId xmlns:p14="http://schemas.microsoft.com/office/powerpoint/2010/main" xmlns="" val="2427019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019800"/>
          </a:xfrm>
        </p:spPr>
        <p:txBody>
          <a:bodyPr>
            <a:normAutofit fontScale="85000" lnSpcReduction="20000"/>
          </a:bodyPr>
          <a:lstStyle/>
          <a:p>
            <a:pPr algn="just"/>
            <a:r>
              <a:rPr lang="en-US" sz="4100" b="1" dirty="0" smtClean="0">
                <a:solidFill>
                  <a:srgbClr val="C00000"/>
                </a:solidFill>
              </a:rPr>
              <a:t>Discovery learning is a technique of inquiry- based instruction </a:t>
            </a:r>
          </a:p>
          <a:p>
            <a:pPr algn="just"/>
            <a:r>
              <a:rPr lang="en-US" sz="4100" b="1" dirty="0" smtClean="0">
                <a:solidFill>
                  <a:srgbClr val="C00000"/>
                </a:solidFill>
              </a:rPr>
              <a:t>Discovery learning can occur whenever the student is not provided with an exact answer but rather the materials in order to find the answer themselves.</a:t>
            </a:r>
          </a:p>
          <a:p>
            <a:pPr algn="just"/>
            <a:r>
              <a:rPr lang="en-US" sz="4100" b="1" dirty="0" smtClean="0">
                <a:solidFill>
                  <a:srgbClr val="C00000"/>
                </a:solidFill>
              </a:rPr>
              <a:t>Discovery learning takes place in problem solving situations </a:t>
            </a:r>
          </a:p>
          <a:p>
            <a:pPr algn="just"/>
            <a:r>
              <a:rPr lang="en-US" sz="4100" b="1" dirty="0" smtClean="0">
                <a:solidFill>
                  <a:srgbClr val="C00000"/>
                </a:solidFill>
              </a:rPr>
              <a:t>Students interact with their environment by exploring and manipulating objects, wrestling with questions and controversies, or performing experiments.</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GUIDELINES</a:t>
            </a:r>
            <a:endParaRPr lang="en-US" b="1" u="sng" dirty="0">
              <a:solidFill>
                <a:srgbClr val="0070C0"/>
              </a:solidFill>
            </a:endParaRPr>
          </a:p>
        </p:txBody>
      </p:sp>
      <p:sp>
        <p:nvSpPr>
          <p:cNvPr id="3" name="Content Placeholder 2"/>
          <p:cNvSpPr>
            <a:spLocks noGrp="1"/>
          </p:cNvSpPr>
          <p:nvPr>
            <p:ph idx="1"/>
          </p:nvPr>
        </p:nvSpPr>
        <p:spPr/>
        <p:txBody>
          <a:bodyPr/>
          <a:lstStyle/>
          <a:p>
            <a:r>
              <a:rPr lang="en-US" b="1" dirty="0" smtClean="0">
                <a:solidFill>
                  <a:srgbClr val="7030A0"/>
                </a:solidFill>
              </a:rPr>
              <a:t>Emphasis the basic structure of new material</a:t>
            </a:r>
          </a:p>
          <a:p>
            <a:r>
              <a:rPr lang="en-US" b="1" dirty="0" smtClean="0">
                <a:solidFill>
                  <a:srgbClr val="7030A0"/>
                </a:solidFill>
              </a:rPr>
              <a:t>Present many examples of the concept</a:t>
            </a:r>
          </a:p>
          <a:p>
            <a:r>
              <a:rPr lang="en-US" b="1" dirty="0" smtClean="0">
                <a:solidFill>
                  <a:srgbClr val="7030A0"/>
                </a:solidFill>
              </a:rPr>
              <a:t>Help students to build a coding system</a:t>
            </a:r>
          </a:p>
          <a:p>
            <a:r>
              <a:rPr lang="en-US" b="1" dirty="0" smtClean="0">
                <a:solidFill>
                  <a:srgbClr val="7030A0"/>
                </a:solidFill>
              </a:rPr>
              <a:t>Apply new learning to many different situations and kinds of problem</a:t>
            </a:r>
          </a:p>
          <a:p>
            <a:r>
              <a:rPr lang="en-US" b="1" dirty="0" smtClean="0">
                <a:solidFill>
                  <a:srgbClr val="7030A0"/>
                </a:solidFill>
              </a:rPr>
              <a:t>Pause a problem to students and let them try to find out the answer</a:t>
            </a:r>
          </a:p>
          <a:p>
            <a:r>
              <a:rPr lang="en-US" b="1" dirty="0" smtClean="0">
                <a:solidFill>
                  <a:srgbClr val="7030A0"/>
                </a:solidFill>
              </a:rPr>
              <a:t>Encourage students to make intuitive guesses</a:t>
            </a:r>
            <a:endParaRPr lang="en-US" b="1"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t>ADVANTAGES</a:t>
            </a:r>
            <a:endParaRPr lang="en-US" b="1" u="sng" dirty="0"/>
          </a:p>
        </p:txBody>
      </p:sp>
      <p:sp>
        <p:nvSpPr>
          <p:cNvPr id="3" name="Content Placeholder 2"/>
          <p:cNvSpPr>
            <a:spLocks noGrp="1"/>
          </p:cNvSpPr>
          <p:nvPr>
            <p:ph idx="1"/>
          </p:nvPr>
        </p:nvSpPr>
        <p:spPr>
          <a:xfrm>
            <a:off x="457200" y="838200"/>
            <a:ext cx="8229600" cy="6019800"/>
          </a:xfrm>
        </p:spPr>
        <p:txBody>
          <a:bodyPr>
            <a:normAutofit fontScale="77500" lnSpcReduction="20000"/>
          </a:bodyPr>
          <a:lstStyle/>
          <a:p>
            <a:r>
              <a:rPr lang="en-US" sz="4100" b="1" dirty="0" smtClean="0">
                <a:solidFill>
                  <a:srgbClr val="00B050"/>
                </a:solidFill>
              </a:rPr>
              <a:t>Help students to learn how to learn</a:t>
            </a:r>
          </a:p>
          <a:p>
            <a:r>
              <a:rPr lang="en-US" sz="4100" b="1" dirty="0" smtClean="0">
                <a:solidFill>
                  <a:srgbClr val="00B050"/>
                </a:solidFill>
              </a:rPr>
              <a:t>Produce sense of excitement and self motivation</a:t>
            </a:r>
          </a:p>
          <a:p>
            <a:r>
              <a:rPr lang="en-US" sz="4100" b="1" dirty="0" smtClean="0">
                <a:solidFill>
                  <a:srgbClr val="00B050"/>
                </a:solidFill>
              </a:rPr>
              <a:t>It allows students to proceed in ways that fit their own abilities</a:t>
            </a:r>
          </a:p>
          <a:p>
            <a:r>
              <a:rPr lang="en-US" sz="4100" b="1" dirty="0" smtClean="0">
                <a:solidFill>
                  <a:srgbClr val="00B050"/>
                </a:solidFill>
              </a:rPr>
              <a:t>Strengthen the students self-concept</a:t>
            </a:r>
          </a:p>
          <a:p>
            <a:r>
              <a:rPr lang="en-US" sz="4100" b="1" dirty="0" smtClean="0">
                <a:solidFill>
                  <a:srgbClr val="00B050"/>
                </a:solidFill>
              </a:rPr>
              <a:t>Students become accountable to themselves for their learning</a:t>
            </a:r>
          </a:p>
          <a:p>
            <a:r>
              <a:rPr lang="en-US" sz="4100" b="1" dirty="0" smtClean="0">
                <a:solidFill>
                  <a:srgbClr val="00B050"/>
                </a:solidFill>
              </a:rPr>
              <a:t>It aids students in effective memory and transfer to new learning situations</a:t>
            </a:r>
          </a:p>
          <a:p>
            <a:r>
              <a:rPr lang="en-US" sz="4100" b="1" dirty="0" smtClean="0">
                <a:solidFill>
                  <a:srgbClr val="00B050"/>
                </a:solidFill>
              </a:rPr>
              <a:t>Encourage students to think intuitively, logically, formulate hypothesis and test it</a:t>
            </a:r>
          </a:p>
          <a:p>
            <a:r>
              <a:rPr lang="en-US" sz="4100" b="1" dirty="0" smtClean="0">
                <a:solidFill>
                  <a:srgbClr val="00B050"/>
                </a:solidFill>
              </a:rPr>
              <a:t>Give inner satisfaction</a:t>
            </a:r>
          </a:p>
          <a:p>
            <a:endParaRPr lang="en-US" dirty="0" smtClean="0"/>
          </a:p>
          <a:p>
            <a:endParaRPr lang="en-US" dirty="0" smtClean="0"/>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B43D91B-C2AD-4BBD-B741-039A78671430}" type="slidenum">
              <a:rPr lang="en-US"/>
              <a:pPr/>
              <a:t>18</a:t>
            </a:fld>
            <a:endParaRPr lang="en-US"/>
          </a:p>
        </p:txBody>
      </p:sp>
      <p:sp>
        <p:nvSpPr>
          <p:cNvPr id="29698" name="Rectangle 2"/>
          <p:cNvSpPr>
            <a:spLocks noGrp="1" noChangeArrowheads="1"/>
          </p:cNvSpPr>
          <p:nvPr>
            <p:ph type="title"/>
          </p:nvPr>
        </p:nvSpPr>
        <p:spPr/>
        <p:txBody>
          <a:bodyPr/>
          <a:lstStyle/>
          <a:p>
            <a:r>
              <a:rPr lang="en-US" sz="3600" b="1" i="1" u="sng" dirty="0" smtClean="0">
                <a:solidFill>
                  <a:srgbClr val="C00000"/>
                </a:solidFill>
                <a:latin typeface="Book Antiqua" pitchFamily="18" charset="0"/>
              </a:rPr>
              <a:t>Educational implications</a:t>
            </a:r>
            <a:endParaRPr lang="en-US" sz="3600" b="1" i="1" u="sng" dirty="0">
              <a:solidFill>
                <a:srgbClr val="C00000"/>
              </a:solidFill>
              <a:latin typeface="Book Antiqua" pitchFamily="18" charset="0"/>
            </a:endParaRPr>
          </a:p>
        </p:txBody>
      </p:sp>
      <p:sp>
        <p:nvSpPr>
          <p:cNvPr id="29699" name="Rectangle 3"/>
          <p:cNvSpPr>
            <a:spLocks noGrp="1" noChangeArrowheads="1"/>
          </p:cNvSpPr>
          <p:nvPr>
            <p:ph type="body" idx="1"/>
          </p:nvPr>
        </p:nvSpPr>
        <p:spPr>
          <a:xfrm>
            <a:off x="457200" y="1219200"/>
            <a:ext cx="8229600" cy="5486400"/>
          </a:xfrm>
        </p:spPr>
        <p:txBody>
          <a:bodyPr>
            <a:normAutofit fontScale="92500"/>
          </a:bodyPr>
          <a:lstStyle/>
          <a:p>
            <a:pPr marL="533400" indent="-533400">
              <a:buNone/>
            </a:pPr>
            <a:endParaRPr lang="en-US" sz="2800" dirty="0"/>
          </a:p>
          <a:p>
            <a:pPr marL="914400" lvl="1" indent="-457200">
              <a:buFontTx/>
              <a:buAutoNum type="arabicPeriod"/>
            </a:pPr>
            <a:r>
              <a:rPr lang="en-US" sz="3200" b="1" dirty="0">
                <a:latin typeface="Book Antiqua" pitchFamily="18" charset="0"/>
              </a:rPr>
              <a:t>Instruction must be concerned with the experiences and contexts that make the student willing and able to learn.</a:t>
            </a:r>
            <a:endParaRPr lang="en-US" sz="3200" b="1" dirty="0"/>
          </a:p>
          <a:p>
            <a:pPr marL="914400" lvl="1" indent="-457200">
              <a:buFontTx/>
              <a:buAutoNum type="arabicPeriod"/>
            </a:pPr>
            <a:r>
              <a:rPr lang="en-US" sz="3200" b="1" dirty="0">
                <a:latin typeface="Book Antiqua" pitchFamily="18" charset="0"/>
              </a:rPr>
              <a:t>Instruction must be structured so that it can be easily grasped by the student (spiral organization).</a:t>
            </a:r>
            <a:endParaRPr lang="en-US" sz="3200" b="1" dirty="0"/>
          </a:p>
          <a:p>
            <a:pPr marL="914400" lvl="1" indent="-457200">
              <a:buFontTx/>
              <a:buAutoNum type="arabicPeriod"/>
            </a:pPr>
            <a:r>
              <a:rPr lang="en-US" sz="3200" b="1" dirty="0">
                <a:latin typeface="Book Antiqua" pitchFamily="18" charset="0"/>
              </a:rPr>
              <a:t>Instruction should be designed to facilitate extrapolation and/or fill in the gaps (going beyond the information given).</a:t>
            </a:r>
            <a:endParaRPr lang="en-US" sz="3200" b="1" dirty="0"/>
          </a:p>
          <a:p>
            <a:pPr marL="533400" indent="-533400"/>
            <a:endParaRPr lang="en-US" sz="2800" dirty="0"/>
          </a:p>
        </p:txBody>
      </p:sp>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8229600" cy="5715000"/>
          </a:xfrm>
        </p:spPr>
        <p:txBody>
          <a:bodyPr>
            <a:normAutofit fontScale="92500"/>
          </a:bodyPr>
          <a:lstStyle/>
          <a:p>
            <a:r>
              <a:rPr lang="en-US" sz="3500" b="1" dirty="0" smtClean="0"/>
              <a:t>Spiral curriculum: same basic idea revisited  till the student get complete details</a:t>
            </a:r>
          </a:p>
          <a:p>
            <a:r>
              <a:rPr lang="en-US" sz="3500" b="1" dirty="0" smtClean="0"/>
              <a:t>3 developmental stages are applicable to adults learning unfamiliar materials</a:t>
            </a:r>
          </a:p>
          <a:p>
            <a:r>
              <a:rPr lang="en-US" sz="3500" b="1" dirty="0" smtClean="0"/>
              <a:t>Discovery learning</a:t>
            </a:r>
          </a:p>
          <a:p>
            <a:r>
              <a:rPr lang="en-US" sz="3500" b="1" dirty="0" smtClean="0"/>
              <a:t>Building and maintaining predispositions required of learners</a:t>
            </a:r>
          </a:p>
          <a:p>
            <a:r>
              <a:rPr lang="en-US" sz="3500" b="1" dirty="0" smtClean="0"/>
              <a:t>Learners become active in learning process</a:t>
            </a:r>
          </a:p>
          <a:p>
            <a:r>
              <a:rPr lang="en-US" sz="3500" b="1" dirty="0" smtClean="0"/>
              <a:t>Importance of Inductive method </a:t>
            </a:r>
          </a:p>
          <a:p>
            <a:r>
              <a:rPr lang="en-US" sz="3500" b="1" dirty="0" smtClean="0"/>
              <a:t>Intuitive and analytical method of learning</a:t>
            </a:r>
          </a:p>
          <a:p>
            <a:pPr>
              <a:buNone/>
            </a:pPr>
            <a:endParaRPr lang="en-US" sz="3500" b="1"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F3C096E-0C08-4F19-A4B5-D92C24BAD096}" type="slidenum">
              <a:rPr lang="en-US"/>
              <a:pPr/>
              <a:t>2</a:t>
            </a:fld>
            <a:endParaRPr lang="en-US"/>
          </a:p>
        </p:txBody>
      </p:sp>
      <p:sp>
        <p:nvSpPr>
          <p:cNvPr id="25602" name="Rectangle 2"/>
          <p:cNvSpPr>
            <a:spLocks noGrp="1" noChangeArrowheads="1"/>
          </p:cNvSpPr>
          <p:nvPr>
            <p:ph type="title"/>
          </p:nvPr>
        </p:nvSpPr>
        <p:spPr>
          <a:xfrm>
            <a:off x="1143000" y="228600"/>
            <a:ext cx="7772400" cy="914400"/>
          </a:xfrm>
        </p:spPr>
        <p:txBody>
          <a:bodyPr/>
          <a:lstStyle/>
          <a:p>
            <a:r>
              <a:rPr lang="en-US" sz="3600" b="1" u="sng" dirty="0">
                <a:solidFill>
                  <a:srgbClr val="FF0000"/>
                </a:solidFill>
                <a:latin typeface="Book Antiqua" pitchFamily="18" charset="0"/>
              </a:rPr>
              <a:t>Constructivist Theory</a:t>
            </a:r>
          </a:p>
        </p:txBody>
      </p:sp>
      <p:sp>
        <p:nvSpPr>
          <p:cNvPr id="25603" name="Rectangle 3"/>
          <p:cNvSpPr>
            <a:spLocks noGrp="1" noChangeArrowheads="1"/>
          </p:cNvSpPr>
          <p:nvPr>
            <p:ph type="body" idx="1"/>
          </p:nvPr>
        </p:nvSpPr>
        <p:spPr>
          <a:xfrm>
            <a:off x="990600" y="1447800"/>
            <a:ext cx="7924800" cy="4876800"/>
          </a:xfrm>
        </p:spPr>
        <p:txBody>
          <a:bodyPr>
            <a:normAutofit lnSpcReduction="10000"/>
          </a:bodyPr>
          <a:lstStyle/>
          <a:p>
            <a:pPr algn="just"/>
            <a:r>
              <a:rPr lang="en-US" sz="2800" b="1" dirty="0">
                <a:latin typeface="Book Antiqua" pitchFamily="18" charset="0"/>
              </a:rPr>
              <a:t>Learning is an active process in which learners discover and construct new ideas/concepts based on their current/prior knowledge. </a:t>
            </a:r>
            <a:endParaRPr lang="en-US" sz="2800" b="1" dirty="0" smtClean="0">
              <a:latin typeface="Book Antiqua" pitchFamily="18" charset="0"/>
            </a:endParaRPr>
          </a:p>
          <a:p>
            <a:pPr algn="just"/>
            <a:r>
              <a:rPr lang="en-US" sz="2800" b="1" dirty="0" smtClean="0">
                <a:latin typeface="Book Antiqua" pitchFamily="18" charset="0"/>
              </a:rPr>
              <a:t>The </a:t>
            </a:r>
            <a:r>
              <a:rPr lang="en-US" sz="2800" b="1" dirty="0">
                <a:latin typeface="Book Antiqua" pitchFamily="18" charset="0"/>
              </a:rPr>
              <a:t>issues that guide this process must be personally or </a:t>
            </a:r>
            <a:r>
              <a:rPr lang="en-US" sz="2800" b="1" dirty="0" smtClean="0">
                <a:latin typeface="Book Antiqua" pitchFamily="18" charset="0"/>
              </a:rPr>
              <a:t>socially </a:t>
            </a:r>
            <a:r>
              <a:rPr lang="en-US" sz="2800" b="1" dirty="0">
                <a:latin typeface="Book Antiqua" pitchFamily="18" charset="0"/>
              </a:rPr>
              <a:t>relevant. </a:t>
            </a:r>
            <a:endParaRPr lang="en-US" sz="2800" b="1" dirty="0" smtClean="0">
              <a:latin typeface="Book Antiqua" pitchFamily="18" charset="0"/>
            </a:endParaRPr>
          </a:p>
          <a:p>
            <a:pPr algn="just"/>
            <a:r>
              <a:rPr lang="en-US" sz="2800" b="1" dirty="0" smtClean="0">
                <a:latin typeface="Book Antiqua" pitchFamily="18" charset="0"/>
              </a:rPr>
              <a:t>Bruner </a:t>
            </a:r>
            <a:r>
              <a:rPr lang="en-US" sz="2800" b="1" dirty="0">
                <a:latin typeface="Book Antiqua" pitchFamily="18" charset="0"/>
              </a:rPr>
              <a:t>believed that the learner selects information, constructs ideas based on that information and makes decisions by relying on their own cognitive structure of information.</a:t>
            </a:r>
            <a:endParaRPr lang="en-US" sz="2800" b="1" dirty="0"/>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A78ED99-6871-4191-9F1C-DFACD1E2098C}" type="slidenum">
              <a:rPr lang="en-US"/>
              <a:pPr/>
              <a:t>3</a:t>
            </a:fld>
            <a:endParaRPr lang="en-US"/>
          </a:p>
        </p:txBody>
      </p:sp>
      <p:sp>
        <p:nvSpPr>
          <p:cNvPr id="26626" name="Rectangle 2"/>
          <p:cNvSpPr>
            <a:spLocks noGrp="1" noChangeArrowheads="1"/>
          </p:cNvSpPr>
          <p:nvPr>
            <p:ph type="title"/>
          </p:nvPr>
        </p:nvSpPr>
        <p:spPr/>
        <p:txBody>
          <a:bodyPr/>
          <a:lstStyle/>
          <a:p>
            <a:r>
              <a:rPr lang="en-US" sz="3600" b="1" u="sng" dirty="0">
                <a:solidFill>
                  <a:srgbClr val="C00000"/>
                </a:solidFill>
                <a:latin typeface="Book Antiqua" pitchFamily="18" charset="0"/>
              </a:rPr>
              <a:t>Constructivist Theory</a:t>
            </a:r>
          </a:p>
        </p:txBody>
      </p:sp>
      <p:sp>
        <p:nvSpPr>
          <p:cNvPr id="26627" name="Rectangle 3"/>
          <p:cNvSpPr>
            <a:spLocks noGrp="1" noChangeArrowheads="1"/>
          </p:cNvSpPr>
          <p:nvPr>
            <p:ph type="body" idx="1"/>
          </p:nvPr>
        </p:nvSpPr>
        <p:spPr/>
        <p:txBody>
          <a:bodyPr/>
          <a:lstStyle/>
          <a:p>
            <a:pPr algn="just"/>
            <a:r>
              <a:rPr lang="en-US" b="1" dirty="0" smtClean="0">
                <a:latin typeface="Book Antiqua" pitchFamily="18" charset="0"/>
              </a:rPr>
              <a:t>Instruction should </a:t>
            </a:r>
            <a:r>
              <a:rPr lang="en-US" b="1" dirty="0">
                <a:latin typeface="Book Antiqua" pitchFamily="18" charset="0"/>
              </a:rPr>
              <a:t>allow the learner to discover principles for themselves through active dialog. </a:t>
            </a:r>
            <a:endParaRPr lang="en-US" b="1" dirty="0" smtClean="0">
              <a:latin typeface="Book Antiqua" pitchFamily="18" charset="0"/>
            </a:endParaRPr>
          </a:p>
          <a:p>
            <a:pPr algn="just">
              <a:buNone/>
            </a:pPr>
            <a:endParaRPr lang="en-US" b="1" dirty="0" smtClean="0">
              <a:latin typeface="Book Antiqua" pitchFamily="18" charset="0"/>
            </a:endParaRPr>
          </a:p>
          <a:p>
            <a:pPr algn="just"/>
            <a:r>
              <a:rPr lang="en-US" b="1" dirty="0" smtClean="0">
                <a:latin typeface="Book Antiqua" pitchFamily="18" charset="0"/>
              </a:rPr>
              <a:t>Instructors </a:t>
            </a:r>
            <a:r>
              <a:rPr lang="en-US" b="1" dirty="0">
                <a:latin typeface="Book Antiqua" pitchFamily="18" charset="0"/>
              </a:rPr>
              <a:t>should become information facilitators instead of information transmitters.</a:t>
            </a:r>
            <a:endParaRPr lang="en-US" b="1"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600" b="1" u="sng" dirty="0">
                <a:solidFill>
                  <a:srgbClr val="C00000"/>
                </a:solidFill>
                <a:latin typeface="Book Antiqua" pitchFamily="18" charset="0"/>
              </a:rPr>
              <a:t>Constructivist Theory</a:t>
            </a:r>
          </a:p>
        </p:txBody>
      </p:sp>
      <p:sp>
        <p:nvSpPr>
          <p:cNvPr id="27651" name="Rectangle 3"/>
          <p:cNvSpPr>
            <a:spLocks noGrp="1" noChangeArrowheads="1"/>
          </p:cNvSpPr>
          <p:nvPr>
            <p:ph type="body" idx="1"/>
          </p:nvPr>
        </p:nvSpPr>
        <p:spPr>
          <a:xfrm>
            <a:off x="685800" y="1447800"/>
            <a:ext cx="8839200" cy="4525963"/>
          </a:xfrm>
        </p:spPr>
        <p:txBody>
          <a:bodyPr>
            <a:normAutofit lnSpcReduction="10000"/>
          </a:bodyPr>
          <a:lstStyle/>
          <a:p>
            <a:pPr marL="609600" indent="-609600">
              <a:buNone/>
            </a:pPr>
            <a:r>
              <a:rPr lang="en-US" b="1" dirty="0">
                <a:latin typeface="Book Antiqua" pitchFamily="18" charset="0"/>
              </a:rPr>
              <a:t>Instruction should address four </a:t>
            </a:r>
            <a:r>
              <a:rPr lang="en-US" b="1" dirty="0" smtClean="0">
                <a:latin typeface="Book Antiqua" pitchFamily="18" charset="0"/>
              </a:rPr>
              <a:t>Major Aspects:</a:t>
            </a:r>
          </a:p>
          <a:p>
            <a:pPr marL="609600" indent="-609600">
              <a:buNone/>
            </a:pPr>
            <a:endParaRPr lang="en-US" b="1" dirty="0"/>
          </a:p>
          <a:p>
            <a:pPr marL="990600" lvl="1" indent="-533400">
              <a:buFontTx/>
              <a:buAutoNum type="arabicPeriod"/>
            </a:pPr>
            <a:r>
              <a:rPr lang="en-US" b="1" dirty="0" smtClean="0">
                <a:solidFill>
                  <a:srgbClr val="0070C0"/>
                </a:solidFill>
                <a:latin typeface="Book Antiqua" pitchFamily="18" charset="0"/>
              </a:rPr>
              <a:t>Predisposition toward </a:t>
            </a:r>
            <a:r>
              <a:rPr lang="en-US" b="1" dirty="0">
                <a:solidFill>
                  <a:srgbClr val="0070C0"/>
                </a:solidFill>
                <a:latin typeface="Book Antiqua" pitchFamily="18" charset="0"/>
              </a:rPr>
              <a:t>learning</a:t>
            </a:r>
            <a:endParaRPr lang="en-US" b="1" dirty="0">
              <a:solidFill>
                <a:srgbClr val="0070C0"/>
              </a:solidFill>
            </a:endParaRPr>
          </a:p>
          <a:p>
            <a:pPr marL="990600" lvl="1" indent="-533400">
              <a:buFontTx/>
              <a:buAutoNum type="arabicPeriod"/>
            </a:pPr>
            <a:r>
              <a:rPr lang="en-US" b="1" dirty="0" smtClean="0">
                <a:solidFill>
                  <a:srgbClr val="0070C0"/>
                </a:solidFill>
                <a:latin typeface="Book Antiqua" pitchFamily="18" charset="0"/>
              </a:rPr>
              <a:t>The ways </a:t>
            </a:r>
            <a:r>
              <a:rPr lang="en-US" b="1" dirty="0">
                <a:solidFill>
                  <a:srgbClr val="0070C0"/>
                </a:solidFill>
                <a:latin typeface="Book Antiqua" pitchFamily="18" charset="0"/>
              </a:rPr>
              <a:t>in which knowledge can be structured so that it is readily grasped by the learner</a:t>
            </a:r>
            <a:endParaRPr lang="en-US" b="1" dirty="0">
              <a:solidFill>
                <a:srgbClr val="0070C0"/>
              </a:solidFill>
            </a:endParaRPr>
          </a:p>
          <a:p>
            <a:pPr marL="990600" lvl="1" indent="-533400">
              <a:buFontTx/>
              <a:buAutoNum type="arabicPeriod"/>
            </a:pPr>
            <a:r>
              <a:rPr lang="en-US" b="1" dirty="0" smtClean="0">
                <a:solidFill>
                  <a:srgbClr val="0070C0"/>
                </a:solidFill>
                <a:latin typeface="Book Antiqua" pitchFamily="18" charset="0"/>
              </a:rPr>
              <a:t>Effective sequencing </a:t>
            </a:r>
            <a:r>
              <a:rPr lang="en-US" b="1" dirty="0">
                <a:solidFill>
                  <a:srgbClr val="0070C0"/>
                </a:solidFill>
                <a:latin typeface="Book Antiqua" pitchFamily="18" charset="0"/>
              </a:rPr>
              <a:t>of the material</a:t>
            </a:r>
            <a:endParaRPr lang="en-US" b="1" dirty="0">
              <a:solidFill>
                <a:srgbClr val="0070C0"/>
              </a:solidFill>
            </a:endParaRPr>
          </a:p>
          <a:p>
            <a:pPr marL="990600" lvl="1" indent="-533400">
              <a:buFontTx/>
              <a:buAutoNum type="arabicPeriod"/>
            </a:pPr>
            <a:r>
              <a:rPr lang="en-US" b="1" dirty="0" smtClean="0">
                <a:solidFill>
                  <a:srgbClr val="0070C0"/>
                </a:solidFill>
                <a:latin typeface="Book Antiqua" pitchFamily="18" charset="0"/>
              </a:rPr>
              <a:t>The nature </a:t>
            </a:r>
            <a:r>
              <a:rPr lang="en-US" b="1" dirty="0">
                <a:solidFill>
                  <a:srgbClr val="0070C0"/>
                </a:solidFill>
                <a:latin typeface="Book Antiqua" pitchFamily="18" charset="0"/>
              </a:rPr>
              <a:t>and pacing of rewards</a:t>
            </a:r>
            <a:endParaRPr lang="en-US" b="1" dirty="0">
              <a:solidFill>
                <a:srgbClr val="0070C0"/>
              </a:solidFill>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
            </a:r>
            <a:br>
              <a:rPr lang="en-US" b="1" u="sng" dirty="0" smtClean="0">
                <a:solidFill>
                  <a:srgbClr val="FF0000"/>
                </a:solidFill>
              </a:rPr>
            </a:br>
            <a:r>
              <a:rPr lang="en-US" b="1" u="sng" dirty="0" smtClean="0">
                <a:solidFill>
                  <a:srgbClr val="FF0000"/>
                </a:solidFill>
              </a:rPr>
              <a:t>3 SEQUENTIAL STAGES IN COGNITIVE DEVELOPMENT</a:t>
            </a:r>
            <a:br>
              <a:rPr lang="en-US" b="1" u="sng" dirty="0" smtClean="0">
                <a:solidFill>
                  <a:srgbClr val="FF0000"/>
                </a:solidFill>
              </a:rPr>
            </a:br>
            <a:endParaRPr lang="en-US" dirty="0"/>
          </a:p>
        </p:txBody>
      </p:sp>
      <p:sp>
        <p:nvSpPr>
          <p:cNvPr id="3" name="Content Placeholder 2"/>
          <p:cNvSpPr>
            <a:spLocks noGrp="1"/>
          </p:cNvSpPr>
          <p:nvPr>
            <p:ph idx="1"/>
          </p:nvPr>
        </p:nvSpPr>
        <p:spPr/>
        <p:txBody>
          <a:bodyPr/>
          <a:lstStyle/>
          <a:p>
            <a:pPr>
              <a:buNone/>
            </a:pPr>
            <a:r>
              <a:rPr lang="en-US" b="1" dirty="0" smtClean="0">
                <a:solidFill>
                  <a:srgbClr val="0070C0"/>
                </a:solidFill>
              </a:rPr>
              <a:t>The ENACTIVE Stage:</a:t>
            </a:r>
          </a:p>
          <a:p>
            <a:pPr>
              <a:buFontTx/>
              <a:buChar char="-"/>
            </a:pPr>
            <a:r>
              <a:rPr lang="en-US" b="1" dirty="0" smtClean="0"/>
              <a:t>Stage of action:</a:t>
            </a:r>
          </a:p>
          <a:p>
            <a:pPr>
              <a:buFontTx/>
              <a:buChar char="-"/>
            </a:pPr>
            <a:r>
              <a:rPr lang="en-US" b="1" dirty="0" smtClean="0"/>
              <a:t>0-2 years</a:t>
            </a:r>
          </a:p>
          <a:p>
            <a:pPr>
              <a:buFontTx/>
              <a:buChar char="-"/>
            </a:pPr>
            <a:r>
              <a:rPr lang="en-US" b="1" dirty="0" smtClean="0"/>
              <a:t>Objects are directly manipulated and facts are gathered </a:t>
            </a:r>
          </a:p>
          <a:p>
            <a:pPr>
              <a:buFontTx/>
              <a:buChar char="-"/>
            </a:pPr>
            <a:r>
              <a:rPr lang="en-US" b="1" dirty="0" smtClean="0"/>
              <a:t>Major learning experience is direct perception through physical activities</a:t>
            </a:r>
          </a:p>
        </p:txBody>
      </p:sp>
    </p:spTree>
    <p:extLst>
      <p:ext uri="{BB962C8B-B14F-4D97-AF65-F5344CB8AC3E}">
        <p14:creationId xmlns:p14="http://schemas.microsoft.com/office/powerpoint/2010/main" xmlns="" val="402406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458200" cy="4525963"/>
          </a:xfrm>
        </p:spPr>
        <p:txBody>
          <a:bodyPr>
            <a:normAutofit/>
          </a:bodyPr>
          <a:lstStyle/>
          <a:p>
            <a:pPr algn="ctr">
              <a:buNone/>
            </a:pPr>
            <a:endParaRPr lang="en-US" dirty="0" smtClean="0"/>
          </a:p>
          <a:p>
            <a:pPr>
              <a:buNone/>
            </a:pPr>
            <a:r>
              <a:rPr lang="en-US" b="1" dirty="0" smtClean="0">
                <a:solidFill>
                  <a:srgbClr val="0070C0"/>
                </a:solidFill>
              </a:rPr>
              <a:t>THE ICONIC STAGE</a:t>
            </a:r>
          </a:p>
          <a:p>
            <a:r>
              <a:rPr lang="en-US" b="1" dirty="0" smtClean="0"/>
              <a:t>Stage of imagery(2-4 years)</a:t>
            </a:r>
          </a:p>
          <a:p>
            <a:r>
              <a:rPr lang="en-US" b="1" dirty="0" smtClean="0"/>
              <a:t>Through the formation of images and organization of learning</a:t>
            </a:r>
          </a:p>
          <a:p>
            <a:pPr>
              <a:buNone/>
            </a:pPr>
            <a:r>
              <a:rPr lang="en-US" b="1" dirty="0" smtClean="0"/>
              <a:t>So that the individual could recall these objects and think about them even when physically they are absent</a:t>
            </a:r>
          </a:p>
          <a:p>
            <a:endParaRPr lang="en-US" dirty="0" smtClean="0"/>
          </a:p>
          <a:p>
            <a:endParaRPr lang="en-US" dirty="0"/>
          </a:p>
        </p:txBody>
      </p:sp>
    </p:spTree>
    <p:extLst>
      <p:ext uri="{BB962C8B-B14F-4D97-AF65-F5344CB8AC3E}">
        <p14:creationId xmlns:p14="http://schemas.microsoft.com/office/powerpoint/2010/main" xmlns="" val="2160896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4525963"/>
          </a:xfrm>
        </p:spPr>
        <p:txBody>
          <a:bodyPr>
            <a:normAutofit fontScale="92500" lnSpcReduction="10000"/>
          </a:bodyPr>
          <a:lstStyle/>
          <a:p>
            <a:pPr>
              <a:buNone/>
            </a:pPr>
            <a:r>
              <a:rPr lang="en-US" b="1" dirty="0" smtClean="0">
                <a:solidFill>
                  <a:srgbClr val="0070C0"/>
                </a:solidFill>
              </a:rPr>
              <a:t>THE SYMBOLIC STAGE:</a:t>
            </a:r>
          </a:p>
          <a:p>
            <a:r>
              <a:rPr lang="en-US" b="1" dirty="0" smtClean="0"/>
              <a:t>Through words and symbols.</a:t>
            </a:r>
          </a:p>
          <a:p>
            <a:r>
              <a:rPr lang="en-US" b="1" dirty="0" smtClean="0"/>
              <a:t>Stage of language ( 4 years onwards)</a:t>
            </a:r>
          </a:p>
          <a:p>
            <a:r>
              <a:rPr lang="en-US" b="1" dirty="0" smtClean="0"/>
              <a:t>Thinks about an idea in the absence of the specific object and its image</a:t>
            </a:r>
          </a:p>
          <a:p>
            <a:r>
              <a:rPr lang="en-US" b="1" dirty="0" smtClean="0"/>
              <a:t>Images are transformed in to the level of pure concept</a:t>
            </a:r>
          </a:p>
          <a:p>
            <a:r>
              <a:rPr lang="en-US" b="1" dirty="0" smtClean="0"/>
              <a:t>Conceptualization will be completed –pure reasoning</a:t>
            </a:r>
            <a:endParaRPr lang="en-US" b="1" dirty="0"/>
          </a:p>
        </p:txBody>
      </p:sp>
    </p:spTree>
    <p:extLst>
      <p:ext uri="{BB962C8B-B14F-4D97-AF65-F5344CB8AC3E}">
        <p14:creationId xmlns:p14="http://schemas.microsoft.com/office/powerpoint/2010/main" xmlns="" val="248376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5867400"/>
          </a:xfrm>
        </p:spPr>
        <p:txBody>
          <a:bodyPr>
            <a:normAutofit/>
          </a:bodyPr>
          <a:lstStyle/>
          <a:p>
            <a:pPr>
              <a:buNone/>
            </a:pPr>
            <a:r>
              <a:rPr lang="en-US" b="1" u="sng" dirty="0" smtClean="0">
                <a:solidFill>
                  <a:srgbClr val="C00000"/>
                </a:solidFill>
              </a:rPr>
              <a:t>Spiral Curriculum</a:t>
            </a:r>
          </a:p>
          <a:p>
            <a:pPr>
              <a:buNone/>
            </a:pPr>
            <a:endParaRPr lang="en-US" b="1" u="sng" dirty="0" smtClean="0">
              <a:solidFill>
                <a:srgbClr val="C00000"/>
              </a:solidFill>
            </a:endParaRPr>
          </a:p>
          <a:p>
            <a:pPr>
              <a:buNone/>
            </a:pPr>
            <a:endParaRPr lang="en-US" b="1" u="sng" dirty="0" smtClean="0">
              <a:solidFill>
                <a:srgbClr val="C00000"/>
              </a:solidFill>
            </a:endParaRPr>
          </a:p>
          <a:p>
            <a:pPr algn="just">
              <a:buNone/>
            </a:pPr>
            <a:r>
              <a:rPr lang="en-US" b="1" dirty="0" smtClean="0">
                <a:solidFill>
                  <a:srgbClr val="C00000"/>
                </a:solidFill>
              </a:rPr>
              <a:t> </a:t>
            </a:r>
            <a:r>
              <a:rPr lang="en-US" sz="3100" b="1" dirty="0" smtClean="0">
                <a:solidFill>
                  <a:srgbClr val="C00000"/>
                </a:solidFill>
              </a:rPr>
              <a:t>CURRICULUM : It is meaningful sequential organisation of learning material appropriate to the cognitive level of a child belonging to a particular chronological age-level</a:t>
            </a:r>
          </a:p>
          <a:p>
            <a:pPr algn="just">
              <a:buNone/>
            </a:pPr>
            <a:endParaRPr lang="en-US" sz="3100" b="1" u="sng" dirty="0" smtClean="0">
              <a:solidFill>
                <a:srgbClr val="C00000"/>
              </a:solidFill>
            </a:endParaRPr>
          </a:p>
          <a:p>
            <a:pPr algn="just">
              <a:buNone/>
            </a:pPr>
            <a:endParaRPr lang="en-US" sz="3100" b="1" dirty="0" smtClean="0"/>
          </a:p>
          <a:p>
            <a:pPr algn="just">
              <a:buNone/>
            </a:pPr>
            <a:r>
              <a:rPr lang="en-US" sz="3100" b="1"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t>The fundamental structure of all the subjects students are likely to encounter through out school years, would be presented very clearly in very simplified form and then in successively more complex forms in the grades.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903</Words>
  <Application>Microsoft Office PowerPoint</Application>
  <PresentationFormat>On-screen Show (4:3)</PresentationFormat>
  <Paragraphs>112</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Gerome S Bruner</vt:lpstr>
      <vt:lpstr>Constructivist Theory</vt:lpstr>
      <vt:lpstr>Constructivist Theory</vt:lpstr>
      <vt:lpstr>Constructivist Theory</vt:lpstr>
      <vt:lpstr> 3 SEQUENTIAL STAGES IN COGNITIVE DEVELOPMENT </vt:lpstr>
      <vt:lpstr>Slide 6</vt:lpstr>
      <vt:lpstr>Slide 7</vt:lpstr>
      <vt:lpstr>Slide 8</vt:lpstr>
      <vt:lpstr>Slide 9</vt:lpstr>
      <vt:lpstr>Slide 10</vt:lpstr>
      <vt:lpstr>Advantages </vt:lpstr>
      <vt:lpstr>Slide 12</vt:lpstr>
      <vt:lpstr>DISCOVERY LEARNING</vt:lpstr>
      <vt:lpstr>Slide 14</vt:lpstr>
      <vt:lpstr>Slide 15</vt:lpstr>
      <vt:lpstr>GUIDELINES</vt:lpstr>
      <vt:lpstr>ADVANTAGES</vt:lpstr>
      <vt:lpstr>Educational implications</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Gerome S.Bruner</dc:title>
  <dc:creator/>
  <cp:lastModifiedBy>Administrator</cp:lastModifiedBy>
  <cp:revision>21</cp:revision>
  <dcterms:created xsi:type="dcterms:W3CDTF">2006-08-16T00:00:00Z</dcterms:created>
  <dcterms:modified xsi:type="dcterms:W3CDTF">2016-08-02T15:25:47Z</dcterms:modified>
</cp:coreProperties>
</file>