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3" r:id="rId6"/>
    <p:sldId id="264" r:id="rId7"/>
    <p:sldId id="260" r:id="rId8"/>
    <p:sldId id="261" r:id="rId9"/>
    <p:sldId id="262" r:id="rId10"/>
    <p:sldId id="266" r:id="rId11"/>
    <p:sldId id="267" r:id="rId12"/>
    <p:sldId id="273" r:id="rId13"/>
    <p:sldId id="268" r:id="rId14"/>
    <p:sldId id="269" r:id="rId15"/>
    <p:sldId id="270" r:id="rId16"/>
    <p:sldId id="271" r:id="rId17"/>
    <p:sldId id="272" r:id="rId18"/>
    <p:sldId id="274"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2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fld id="{1D8BD707-D9CF-40AE-B4C6-C98DA3205C09}" type="datetimeFigureOut">
              <a:rPr lang="en-US" smtClean="0"/>
              <a:pPr/>
              <a:t>1/1/2002</a:t>
            </a:fld>
            <a:endParaRPr lang="en-US"/>
          </a:p>
        </p:txBody>
      </p:sp>
      <p:sp>
        <p:nvSpPr>
          <p:cNvPr id="16" name="Slide Number Placeholder 15"/>
          <p:cNvSpPr>
            <a:spLocks noGrp="1"/>
          </p:cNvSpPr>
          <p:nvPr>
            <p:ph type="sldNum" sz="quarter" idx="11"/>
          </p:nvPr>
        </p:nvSpPr>
        <p:spPr/>
        <p:txBody>
          <a:bodyPr/>
          <a:lstStyle/>
          <a:p>
            <a:fld id="{B6F15528-21DE-4FAA-801E-634DDDAF4B2B}" type="slidenum">
              <a:rPr lang="en-US" smtClean="0"/>
              <a:pPr/>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1/1/2002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1/1/2002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fld id="{1D8BD707-D9CF-40AE-B4C6-C98DA3205C09}" type="datetimeFigureOut">
              <a:rPr lang="en-US" smtClean="0"/>
              <a:pPr/>
              <a:t>1/1/2002</a:t>
            </a:fld>
            <a:endParaRPr lang="en-US"/>
          </a:p>
        </p:txBody>
      </p:sp>
      <p:sp>
        <p:nvSpPr>
          <p:cNvPr id="15" name="Slide Number Placeholder 14"/>
          <p:cNvSpPr>
            <a:spLocks noGrp="1"/>
          </p:cNvSpPr>
          <p:nvPr>
            <p:ph type="sldNum" sz="quarter" idx="15"/>
          </p:nvPr>
        </p:nvSpPr>
        <p:spPr/>
        <p:txBody>
          <a:bodyPr/>
          <a:lstStyle>
            <a:lvl1pPr algn="ctr">
              <a:defRPr/>
            </a:lvl1pPr>
          </a:lstStyle>
          <a:p>
            <a:fld id="{B6F15528-21DE-4FAA-801E-634DDDAF4B2B}" type="slidenum">
              <a:rPr lang="en-US" smtClean="0"/>
              <a:pPr/>
              <a:t>‹#›</a:t>
            </a:fld>
            <a:endParaRPr lang="en-US"/>
          </a:p>
        </p:txBody>
      </p:sp>
      <p:sp>
        <p:nvSpPr>
          <p:cNvPr id="16" name="Footer Placeholder 15"/>
          <p:cNvSpPr>
            <a:spLocks noGrp="1"/>
          </p:cNvSpPr>
          <p:nvPr>
            <p:ph type="ftr" sz="quarter" idx="16"/>
          </p:nvPr>
        </p:nvSpPr>
        <p:spPr/>
        <p:txBody>
          <a:bodyPr/>
          <a:lstStyle/>
          <a:p>
            <a:endParaRPr lang="en-US"/>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1D8BD707-D9CF-40AE-B4C6-C98DA3205C09}" type="datetimeFigureOut">
              <a:rPr lang="en-US" smtClean="0"/>
              <a:pPr/>
              <a:t>1/1/2002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1D8BD707-D9CF-40AE-B4C6-C98DA3205C09}" type="datetimeFigureOut">
              <a:rPr lang="en-US" smtClean="0"/>
              <a:pPr/>
              <a:t>1/1/2002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8" name="Footer Placeholder 7"/>
          <p:cNvSpPr>
            <a:spLocks noGrp="1"/>
          </p:cNvSpPr>
          <p:nvPr>
            <p:ph type="ftr" sz="quarter" idx="11"/>
          </p:nvPr>
        </p:nvSpPr>
        <p:spPr/>
        <p:txBody>
          <a:bodyPr/>
          <a:lstStyle/>
          <a:p>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1/1/2002</a:t>
            </a:fld>
            <a:endParaRPr lang="en-US"/>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D8BD707-D9CF-40AE-B4C6-C98DA3205C09}" type="datetimeFigureOut">
              <a:rPr lang="en-US" smtClean="0"/>
              <a:pPr/>
              <a:t>1/1/2002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1/1/2002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fld id="{1D8BD707-D9CF-40AE-B4C6-C98DA3205C09}" type="datetimeFigureOut">
              <a:rPr lang="en-US" smtClean="0"/>
              <a:pPr/>
              <a:t>1/1/2002</a:t>
            </a:fld>
            <a:endParaRPr lang="en-US"/>
          </a:p>
        </p:txBody>
      </p:sp>
      <p:sp>
        <p:nvSpPr>
          <p:cNvPr id="9" name="Slide Number Placeholder 8"/>
          <p:cNvSpPr>
            <a:spLocks noGrp="1"/>
          </p:cNvSpPr>
          <p:nvPr>
            <p:ph type="sldNum" sz="quarter" idx="15"/>
          </p:nvPr>
        </p:nvSpPr>
        <p:spPr/>
        <p:txBody>
          <a:bodyPr/>
          <a:lstStyle/>
          <a:p>
            <a:fld id="{B6F15528-21DE-4FAA-801E-634DDDAF4B2B}" type="slidenum">
              <a:rPr lang="en-US" smtClean="0"/>
              <a:pPr/>
              <a:t>‹#›</a:t>
            </a:fld>
            <a:endParaRPr lang="en-US"/>
          </a:p>
        </p:txBody>
      </p:sp>
      <p:sp>
        <p:nvSpPr>
          <p:cNvPr id="10" name="Footer Placeholder 9"/>
          <p:cNvSpPr>
            <a:spLocks noGrp="1"/>
          </p:cNvSpPr>
          <p:nvPr>
            <p:ph type="ftr" sz="quarter" idx="16"/>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fld id="{1D8BD707-D9CF-40AE-B4C6-C98DA3205C09}" type="datetimeFigureOut">
              <a:rPr lang="en-US" smtClean="0"/>
              <a:pPr/>
              <a:t>1/1/2002</a:t>
            </a:fld>
            <a:endParaRPr lang="en-US"/>
          </a:p>
        </p:txBody>
      </p:sp>
      <p:sp>
        <p:nvSpPr>
          <p:cNvPr id="9" name="Slide Number Placeholder 8"/>
          <p:cNvSpPr>
            <a:spLocks noGrp="1"/>
          </p:cNvSpPr>
          <p:nvPr>
            <p:ph type="sldNum" sz="quarter" idx="11"/>
          </p:nvPr>
        </p:nvSpPr>
        <p:spPr/>
        <p:txBody>
          <a:bodyPr/>
          <a:lstStyle/>
          <a:p>
            <a:fld id="{B6F15528-21DE-4FAA-801E-634DDDAF4B2B}"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1D8BD707-D9CF-40AE-B4C6-C98DA3205C09}" type="datetimeFigureOut">
              <a:rPr lang="en-US" smtClean="0"/>
              <a:pPr/>
              <a:t>1/1/2002</a:t>
            </a:fld>
            <a:endParaRPr lang="en-US"/>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US"/>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B6F15528-21DE-4FAA-801E-634DDDAF4B2B}" type="slidenum">
              <a:rPr lang="en-US" smtClean="0"/>
              <a:pPr/>
              <a:t>‹#›</a:t>
            </a:fld>
            <a:endParaRPr lang="en-US"/>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solidFill>
                  <a:srgbClr val="C00000"/>
                </a:solidFill>
              </a:rPr>
              <a:t>FACTORS AFFECTING LEARNING</a:t>
            </a:r>
            <a:endParaRPr lang="en-US" b="1" dirty="0">
              <a:solidFill>
                <a:srgbClr val="C00000"/>
              </a:solidFill>
            </a:endParaRPr>
          </a:p>
        </p:txBody>
      </p:sp>
    </p:spTree>
    <p:extLst>
      <p:ext uri="{BB962C8B-B14F-4D97-AF65-F5344CB8AC3E}">
        <p14:creationId xmlns="" xmlns:p14="http://schemas.microsoft.com/office/powerpoint/2010/main" val="24327575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b="1" dirty="0" smtClean="0">
                <a:solidFill>
                  <a:srgbClr val="C00000"/>
                </a:solidFill>
              </a:rPr>
              <a:t>Transfer is the application or carrying over of knowledge, skills, habits and attitudes from the situation in which they are originally appeared to some other situations for which they are not specifically learned.</a:t>
            </a:r>
          </a:p>
          <a:p>
            <a:r>
              <a:rPr lang="en-US" b="1" dirty="0" smtClean="0">
                <a:solidFill>
                  <a:srgbClr val="C00000"/>
                </a:solidFill>
              </a:rPr>
              <a:t>Application of knowledge to the study of various subjects and activities in various field.</a:t>
            </a:r>
          </a:p>
          <a:p>
            <a:r>
              <a:rPr lang="en-US" b="1" dirty="0" smtClean="0">
                <a:solidFill>
                  <a:srgbClr val="C00000"/>
                </a:solidFill>
              </a:rPr>
              <a:t>Experience or performance on one task influences performance on some subsequent task</a:t>
            </a:r>
            <a:endParaRPr lang="en-US" b="1" dirty="0">
              <a:solidFill>
                <a:srgbClr val="C00000"/>
              </a:solidFill>
            </a:endParaRPr>
          </a:p>
        </p:txBody>
      </p:sp>
      <p:sp>
        <p:nvSpPr>
          <p:cNvPr id="2" name="Title 1"/>
          <p:cNvSpPr>
            <a:spLocks noGrp="1"/>
          </p:cNvSpPr>
          <p:nvPr>
            <p:ph type="title"/>
          </p:nvPr>
        </p:nvSpPr>
        <p:spPr/>
        <p:txBody>
          <a:bodyPr/>
          <a:lstStyle/>
          <a:p>
            <a:r>
              <a:rPr lang="en-US" b="1" u="sng" dirty="0" smtClean="0">
                <a:solidFill>
                  <a:srgbClr val="0070C0"/>
                </a:solidFill>
              </a:rPr>
              <a:t>TRANSFER OF LEARNING</a:t>
            </a:r>
            <a:endParaRPr lang="en-US" b="1" u="sng" dirty="0">
              <a:solidFill>
                <a:srgbClr val="0070C0"/>
              </a:solidFill>
            </a:endParaRPr>
          </a:p>
        </p:txBody>
      </p:sp>
    </p:spTree>
    <p:extLst>
      <p:ext uri="{BB962C8B-B14F-4D97-AF65-F5344CB8AC3E}">
        <p14:creationId xmlns="" xmlns:p14="http://schemas.microsoft.com/office/powerpoint/2010/main" val="25525261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4000" b="1" dirty="0" smtClean="0"/>
              <a:t>If identical elements are present in two situations </a:t>
            </a:r>
          </a:p>
          <a:p>
            <a:pPr marL="0" indent="0">
              <a:buNone/>
            </a:pPr>
            <a:endParaRPr lang="en-US" sz="4000" b="1" dirty="0" smtClean="0"/>
          </a:p>
          <a:p>
            <a:r>
              <a:rPr lang="en-US" sz="4000" b="1" dirty="0" smtClean="0"/>
              <a:t>More similar, fast learning</a:t>
            </a:r>
          </a:p>
        </p:txBody>
      </p:sp>
      <p:sp>
        <p:nvSpPr>
          <p:cNvPr id="2" name="Title 1"/>
          <p:cNvSpPr>
            <a:spLocks noGrp="1"/>
          </p:cNvSpPr>
          <p:nvPr>
            <p:ph type="title"/>
          </p:nvPr>
        </p:nvSpPr>
        <p:spPr/>
        <p:txBody>
          <a:bodyPr/>
          <a:lstStyle/>
          <a:p>
            <a:r>
              <a:rPr lang="en-US" b="1" i="1" dirty="0" smtClean="0">
                <a:solidFill>
                  <a:srgbClr val="FF0000"/>
                </a:solidFill>
              </a:rPr>
              <a:t>Theory of Identical Elements</a:t>
            </a:r>
            <a:endParaRPr lang="en-US" b="1" i="1" dirty="0">
              <a:solidFill>
                <a:srgbClr val="FF0000"/>
              </a:solidFill>
            </a:endParaRPr>
          </a:p>
        </p:txBody>
      </p:sp>
    </p:spTree>
    <p:extLst>
      <p:ext uri="{BB962C8B-B14F-4D97-AF65-F5344CB8AC3E}">
        <p14:creationId xmlns="" xmlns:p14="http://schemas.microsoft.com/office/powerpoint/2010/main" val="39903919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4000" b="1" dirty="0" smtClean="0"/>
              <a:t>Human mind is composed of different faculties like Perception</a:t>
            </a:r>
            <a:r>
              <a:rPr lang="en-US" sz="4000" b="1" dirty="0"/>
              <a:t>, attention, memory, </a:t>
            </a:r>
            <a:r>
              <a:rPr lang="en-US" sz="4000" b="1" dirty="0" smtClean="0"/>
              <a:t>reasoning, imagination, judgment.. </a:t>
            </a:r>
            <a:endParaRPr lang="en-US" sz="4000" b="1" dirty="0"/>
          </a:p>
          <a:p>
            <a:r>
              <a:rPr lang="en-US" sz="4000" b="1" dirty="0" smtClean="0"/>
              <a:t>They are interdependent</a:t>
            </a:r>
            <a:endParaRPr lang="en-US" sz="4000" b="1" dirty="0"/>
          </a:p>
        </p:txBody>
      </p:sp>
      <p:sp>
        <p:nvSpPr>
          <p:cNvPr id="2" name="Title 1"/>
          <p:cNvSpPr>
            <a:spLocks noGrp="1"/>
          </p:cNvSpPr>
          <p:nvPr>
            <p:ph type="title"/>
          </p:nvPr>
        </p:nvSpPr>
        <p:spPr/>
        <p:txBody>
          <a:bodyPr>
            <a:normAutofit fontScale="90000"/>
          </a:bodyPr>
          <a:lstStyle/>
          <a:p>
            <a:r>
              <a:rPr lang="en-US" b="1" dirty="0" smtClean="0">
                <a:solidFill>
                  <a:srgbClr val="C00000"/>
                </a:solidFill>
              </a:rPr>
              <a:t>THEORY OF FORMAL DISCILPLINE</a:t>
            </a:r>
            <a:endParaRPr lang="en-US" b="1" dirty="0">
              <a:solidFill>
                <a:srgbClr val="C00000"/>
              </a:solidFill>
            </a:endParaRPr>
          </a:p>
        </p:txBody>
      </p:sp>
    </p:spTree>
    <p:extLst>
      <p:ext uri="{BB962C8B-B14F-4D97-AF65-F5344CB8AC3E}">
        <p14:creationId xmlns="" xmlns:p14="http://schemas.microsoft.com/office/powerpoint/2010/main" val="5825413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4400" b="1" dirty="0" smtClean="0"/>
              <a:t>Transfer of learning is possible when the individual is trained to behave properly in various situations and not only in the specific situation</a:t>
            </a:r>
            <a:endParaRPr lang="en-US" sz="4400" b="1" dirty="0"/>
          </a:p>
        </p:txBody>
      </p:sp>
      <p:sp>
        <p:nvSpPr>
          <p:cNvPr id="2" name="Title 1"/>
          <p:cNvSpPr>
            <a:spLocks noGrp="1"/>
          </p:cNvSpPr>
          <p:nvPr>
            <p:ph type="title"/>
          </p:nvPr>
        </p:nvSpPr>
        <p:spPr/>
        <p:txBody>
          <a:bodyPr/>
          <a:lstStyle/>
          <a:p>
            <a:r>
              <a:rPr lang="en-US" b="1" dirty="0" smtClean="0">
                <a:solidFill>
                  <a:srgbClr val="FF0000"/>
                </a:solidFill>
              </a:rPr>
              <a:t>Theory of Generalization</a:t>
            </a:r>
            <a:endParaRPr lang="en-US" b="1" dirty="0">
              <a:solidFill>
                <a:srgbClr val="FF0000"/>
              </a:solidFill>
            </a:endParaRPr>
          </a:p>
        </p:txBody>
      </p:sp>
    </p:spTree>
    <p:extLst>
      <p:ext uri="{BB962C8B-B14F-4D97-AF65-F5344CB8AC3E}">
        <p14:creationId xmlns="" xmlns:p14="http://schemas.microsoft.com/office/powerpoint/2010/main" val="37953897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b="1" dirty="0" smtClean="0">
                <a:solidFill>
                  <a:srgbClr val="C00000"/>
                </a:solidFill>
              </a:rPr>
              <a:t>POSITIVE TRANSFER</a:t>
            </a:r>
          </a:p>
          <a:p>
            <a:pPr>
              <a:buFontTx/>
              <a:buChar char="-"/>
            </a:pPr>
            <a:r>
              <a:rPr lang="en-US" b="1" dirty="0" smtClean="0"/>
              <a:t>Learning of one task facilitates second task</a:t>
            </a:r>
          </a:p>
          <a:p>
            <a:pPr>
              <a:buFontTx/>
              <a:buChar char="-"/>
            </a:pPr>
            <a:r>
              <a:rPr lang="en-US" b="1" dirty="0" smtClean="0"/>
              <a:t>Learning in one situation accelerate learning in another situation</a:t>
            </a:r>
          </a:p>
          <a:p>
            <a:pPr>
              <a:buFontTx/>
              <a:buChar char="-"/>
            </a:pPr>
            <a:r>
              <a:rPr lang="en-US" b="1" dirty="0" err="1" smtClean="0"/>
              <a:t>Eg</a:t>
            </a:r>
            <a:r>
              <a:rPr lang="en-US" b="1" dirty="0" smtClean="0"/>
              <a:t>: Addition and multiplication</a:t>
            </a:r>
          </a:p>
          <a:p>
            <a:pPr marL="0" indent="0">
              <a:buNone/>
            </a:pPr>
            <a:endParaRPr lang="en-US" b="1" dirty="0"/>
          </a:p>
        </p:txBody>
      </p:sp>
      <p:sp>
        <p:nvSpPr>
          <p:cNvPr id="2" name="Title 1"/>
          <p:cNvSpPr>
            <a:spLocks noGrp="1"/>
          </p:cNvSpPr>
          <p:nvPr>
            <p:ph type="title"/>
          </p:nvPr>
        </p:nvSpPr>
        <p:spPr/>
        <p:txBody>
          <a:bodyPr/>
          <a:lstStyle/>
          <a:p>
            <a:r>
              <a:rPr lang="en-US" dirty="0" smtClean="0"/>
              <a:t>TYPES OF TRANSFER</a:t>
            </a:r>
            <a:endParaRPr lang="en-US" dirty="0"/>
          </a:p>
        </p:txBody>
      </p:sp>
    </p:spTree>
    <p:extLst>
      <p:ext uri="{BB962C8B-B14F-4D97-AF65-F5344CB8AC3E}">
        <p14:creationId xmlns="" xmlns:p14="http://schemas.microsoft.com/office/powerpoint/2010/main" val="37991838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5181600"/>
          </a:xfrm>
        </p:spPr>
        <p:txBody>
          <a:bodyPr>
            <a:normAutofit lnSpcReduction="10000"/>
          </a:bodyPr>
          <a:lstStyle/>
          <a:p>
            <a:r>
              <a:rPr lang="en-US" sz="3600" b="1" dirty="0" smtClean="0">
                <a:solidFill>
                  <a:srgbClr val="C00000"/>
                </a:solidFill>
              </a:rPr>
              <a:t>NEGATIVE TRANSFER</a:t>
            </a:r>
          </a:p>
          <a:p>
            <a:pPr>
              <a:buFontTx/>
              <a:buChar char="-"/>
            </a:pPr>
            <a:r>
              <a:rPr lang="en-US" sz="3600" b="1" dirty="0" smtClean="0"/>
              <a:t>Learning of particular task interferes with </a:t>
            </a:r>
            <a:r>
              <a:rPr lang="en-US" sz="3600" b="1" dirty="0"/>
              <a:t>a</a:t>
            </a:r>
            <a:r>
              <a:rPr lang="en-US" sz="3600" b="1" dirty="0" smtClean="0"/>
              <a:t>nother task and thus causes hindrance in its learning </a:t>
            </a:r>
          </a:p>
          <a:p>
            <a:pPr>
              <a:buFontTx/>
              <a:buChar char="-"/>
            </a:pPr>
            <a:r>
              <a:rPr lang="en-US" sz="3600" b="1" dirty="0" smtClean="0"/>
              <a:t>Learning of one task makes learning of another task harder</a:t>
            </a:r>
          </a:p>
          <a:p>
            <a:pPr>
              <a:buFontTx/>
              <a:buChar char="-"/>
            </a:pPr>
            <a:r>
              <a:rPr lang="en-US" sz="3600" b="1" dirty="0" err="1" smtClean="0"/>
              <a:t>Eg</a:t>
            </a:r>
            <a:r>
              <a:rPr lang="en-US" sz="3600" b="1" dirty="0" smtClean="0"/>
              <a:t>: learning of sound in different language </a:t>
            </a:r>
            <a:endParaRPr lang="en-US" sz="3600" b="1" dirty="0"/>
          </a:p>
        </p:txBody>
      </p:sp>
    </p:spTree>
    <p:extLst>
      <p:ext uri="{BB962C8B-B14F-4D97-AF65-F5344CB8AC3E}">
        <p14:creationId xmlns="" xmlns:p14="http://schemas.microsoft.com/office/powerpoint/2010/main" val="39288358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685800"/>
            <a:ext cx="8229600" cy="4525963"/>
          </a:xfrm>
        </p:spPr>
        <p:txBody>
          <a:bodyPr/>
          <a:lstStyle/>
          <a:p>
            <a:pPr marL="0" indent="0">
              <a:buNone/>
            </a:pPr>
            <a:r>
              <a:rPr lang="en-US" sz="3600" b="1" dirty="0" smtClean="0">
                <a:solidFill>
                  <a:srgbClr val="C00000"/>
                </a:solidFill>
              </a:rPr>
              <a:t>ZERO TRANSFER</a:t>
            </a:r>
          </a:p>
          <a:p>
            <a:r>
              <a:rPr lang="en-US" sz="3600" b="1" dirty="0" smtClean="0"/>
              <a:t>If the first task neither facilitates nor interferes with the learning of second task.</a:t>
            </a:r>
          </a:p>
          <a:p>
            <a:r>
              <a:rPr lang="en-US" sz="3600" b="1" dirty="0" smtClean="0"/>
              <a:t>No effect on further learning</a:t>
            </a:r>
          </a:p>
          <a:p>
            <a:r>
              <a:rPr lang="en-US" sz="3600" b="1" dirty="0" err="1" smtClean="0"/>
              <a:t>Eg</a:t>
            </a:r>
            <a:r>
              <a:rPr lang="en-US" sz="3600" b="1" dirty="0" smtClean="0"/>
              <a:t>: history and cycling</a:t>
            </a:r>
            <a:endParaRPr lang="en-US" sz="3600" b="1" dirty="0"/>
          </a:p>
          <a:p>
            <a:endParaRPr lang="en-US" dirty="0"/>
          </a:p>
        </p:txBody>
      </p:sp>
    </p:spTree>
    <p:extLst>
      <p:ext uri="{BB962C8B-B14F-4D97-AF65-F5344CB8AC3E}">
        <p14:creationId xmlns="" xmlns:p14="http://schemas.microsoft.com/office/powerpoint/2010/main" val="4724126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b="1" dirty="0" smtClean="0"/>
              <a:t>Present subject matter with its applications</a:t>
            </a:r>
          </a:p>
          <a:p>
            <a:r>
              <a:rPr lang="en-US" b="1" dirty="0" smtClean="0"/>
              <a:t>Application of Practical life situations</a:t>
            </a:r>
          </a:p>
          <a:p>
            <a:r>
              <a:rPr lang="en-US" b="1" dirty="0" smtClean="0"/>
              <a:t>Create meaningful learning situations</a:t>
            </a:r>
          </a:p>
          <a:p>
            <a:r>
              <a:rPr lang="en-US" b="1" dirty="0" smtClean="0"/>
              <a:t>Develop power of insight and imagination</a:t>
            </a:r>
          </a:p>
          <a:p>
            <a:r>
              <a:rPr lang="en-US" b="1" dirty="0" smtClean="0"/>
              <a:t>Emphasize relationship between subject and other subjects, different situations, different branches of same subjects, different topics inject same subjects.</a:t>
            </a:r>
          </a:p>
        </p:txBody>
      </p:sp>
      <p:sp>
        <p:nvSpPr>
          <p:cNvPr id="2" name="Title 1"/>
          <p:cNvSpPr>
            <a:spLocks noGrp="1"/>
          </p:cNvSpPr>
          <p:nvPr>
            <p:ph type="title"/>
          </p:nvPr>
        </p:nvSpPr>
        <p:spPr/>
        <p:txBody>
          <a:bodyPr/>
          <a:lstStyle/>
          <a:p>
            <a:r>
              <a:rPr lang="en-US" dirty="0" smtClean="0"/>
              <a:t> </a:t>
            </a:r>
            <a:r>
              <a:rPr lang="en-US" dirty="0" smtClean="0">
                <a:solidFill>
                  <a:srgbClr val="FF0000"/>
                </a:solidFill>
              </a:rPr>
              <a:t>TO FACILITATE TRANSFER-</a:t>
            </a:r>
            <a:endParaRPr lang="en-US" dirty="0">
              <a:solidFill>
                <a:srgbClr val="FF0000"/>
              </a:solidFill>
            </a:endParaRPr>
          </a:p>
        </p:txBody>
      </p:sp>
    </p:spTree>
    <p:extLst>
      <p:ext uri="{BB962C8B-B14F-4D97-AF65-F5344CB8AC3E}">
        <p14:creationId xmlns="" xmlns:p14="http://schemas.microsoft.com/office/powerpoint/2010/main" val="24827080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b="1" dirty="0"/>
              <a:t>Focus on product and process of learning</a:t>
            </a:r>
          </a:p>
          <a:p>
            <a:r>
              <a:rPr lang="en-US" b="1" dirty="0"/>
              <a:t>Provide practice in transfer</a:t>
            </a:r>
          </a:p>
          <a:p>
            <a:r>
              <a:rPr lang="en-US" b="1" dirty="0" smtClean="0"/>
              <a:t>Emphasize principles rules and generalizations</a:t>
            </a:r>
          </a:p>
          <a:p>
            <a:r>
              <a:rPr lang="en-US" b="1" dirty="0" smtClean="0"/>
              <a:t>Several examples related with life situations</a:t>
            </a:r>
          </a:p>
          <a:p>
            <a:r>
              <a:rPr lang="en-US" b="1" dirty="0" smtClean="0"/>
              <a:t>Rote learning should discouraged</a:t>
            </a:r>
          </a:p>
          <a:p>
            <a:endParaRPr lang="en-US" dirty="0"/>
          </a:p>
        </p:txBody>
      </p:sp>
    </p:spTree>
    <p:extLst>
      <p:ext uri="{BB962C8B-B14F-4D97-AF65-F5344CB8AC3E}">
        <p14:creationId xmlns="" xmlns:p14="http://schemas.microsoft.com/office/powerpoint/2010/main" val="10736098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4572000"/>
          </a:xfrm>
        </p:spPr>
        <p:txBody>
          <a:bodyPr>
            <a:normAutofit/>
          </a:bodyPr>
          <a:lstStyle/>
          <a:p>
            <a:pPr marL="0" indent="0">
              <a:buNone/>
            </a:pPr>
            <a:r>
              <a:rPr lang="en-US" sz="4400" b="1" dirty="0" smtClean="0">
                <a:solidFill>
                  <a:srgbClr val="C00000"/>
                </a:solidFill>
              </a:rPr>
              <a:t>The process of learning is centered around:</a:t>
            </a:r>
          </a:p>
          <a:p>
            <a:pPr lvl="3"/>
            <a:r>
              <a:rPr lang="en-US" sz="4400" dirty="0"/>
              <a:t> </a:t>
            </a:r>
            <a:r>
              <a:rPr lang="en-US" sz="4400" b="1" dirty="0" smtClean="0"/>
              <a:t>The Learner</a:t>
            </a:r>
          </a:p>
          <a:p>
            <a:pPr lvl="3"/>
            <a:r>
              <a:rPr lang="en-US" sz="4400" b="1" dirty="0" smtClean="0"/>
              <a:t>The learning Experience</a:t>
            </a:r>
          </a:p>
          <a:p>
            <a:pPr lvl="3"/>
            <a:r>
              <a:rPr lang="en-US" sz="4400" b="1" dirty="0" smtClean="0"/>
              <a:t>The teacher</a:t>
            </a:r>
          </a:p>
          <a:p>
            <a:pPr lvl="3"/>
            <a:r>
              <a:rPr lang="en-US" sz="4400" b="1" dirty="0" smtClean="0"/>
              <a:t>Learning content</a:t>
            </a:r>
          </a:p>
          <a:p>
            <a:pPr marL="1371600" lvl="3" indent="0">
              <a:buNone/>
            </a:pPr>
            <a:endParaRPr lang="en-US" sz="4400" dirty="0" smtClean="0"/>
          </a:p>
          <a:p>
            <a:pPr marL="1371600" lvl="3" indent="0">
              <a:buNone/>
            </a:pPr>
            <a:endParaRPr lang="en-US" dirty="0" smtClean="0"/>
          </a:p>
        </p:txBody>
      </p:sp>
    </p:spTree>
    <p:extLst>
      <p:ext uri="{BB962C8B-B14F-4D97-AF65-F5344CB8AC3E}">
        <p14:creationId xmlns="" xmlns:p14="http://schemas.microsoft.com/office/powerpoint/2010/main" val="9787481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914400"/>
            <a:ext cx="7315200" cy="4525963"/>
          </a:xfrm>
        </p:spPr>
        <p:txBody>
          <a:bodyPr>
            <a:normAutofit/>
          </a:bodyPr>
          <a:lstStyle/>
          <a:p>
            <a:pPr marL="0" indent="0">
              <a:buNone/>
            </a:pPr>
            <a:r>
              <a:rPr lang="en-US" sz="4000" b="1" i="1" u="sng" dirty="0" smtClean="0">
                <a:solidFill>
                  <a:schemeClr val="tx2"/>
                </a:solidFill>
              </a:rPr>
              <a:t>Factors </a:t>
            </a:r>
            <a:r>
              <a:rPr lang="en-US" sz="4000" b="1" i="1" u="sng" dirty="0">
                <a:solidFill>
                  <a:schemeClr val="tx2"/>
                </a:solidFill>
              </a:rPr>
              <a:t>Related </a:t>
            </a:r>
            <a:r>
              <a:rPr lang="en-US" sz="4000" b="1" i="1" u="sng" dirty="0" smtClean="0">
                <a:solidFill>
                  <a:schemeClr val="tx2"/>
                </a:solidFill>
              </a:rPr>
              <a:t>Learning</a:t>
            </a:r>
          </a:p>
          <a:p>
            <a:pPr marL="0" indent="0">
              <a:buNone/>
            </a:pPr>
            <a:endParaRPr lang="en-US" sz="4000" b="1" i="1" u="sng" dirty="0" smtClean="0">
              <a:solidFill>
                <a:schemeClr val="tx2"/>
              </a:solidFill>
            </a:endParaRPr>
          </a:p>
          <a:p>
            <a:r>
              <a:rPr lang="en-US" sz="3600" b="1" dirty="0" smtClean="0">
                <a:solidFill>
                  <a:srgbClr val="FFFF00"/>
                </a:solidFill>
              </a:rPr>
              <a:t>Learner  Related </a:t>
            </a:r>
          </a:p>
          <a:p>
            <a:r>
              <a:rPr lang="en-US" sz="3600" b="1" dirty="0" smtClean="0">
                <a:solidFill>
                  <a:srgbClr val="FFFF00"/>
                </a:solidFill>
              </a:rPr>
              <a:t>Men and Material Related </a:t>
            </a:r>
            <a:r>
              <a:rPr lang="en-US" sz="3600" b="1" dirty="0">
                <a:solidFill>
                  <a:srgbClr val="FFFF00"/>
                </a:solidFill>
              </a:rPr>
              <a:t>Related </a:t>
            </a:r>
          </a:p>
          <a:p>
            <a:r>
              <a:rPr lang="en-US" sz="3600" b="1" dirty="0" smtClean="0">
                <a:solidFill>
                  <a:srgbClr val="FFFF00"/>
                </a:solidFill>
              </a:rPr>
              <a:t>Content / Task Related </a:t>
            </a:r>
            <a:endParaRPr lang="en-US" sz="3600" b="1" dirty="0">
              <a:solidFill>
                <a:srgbClr val="FFFF00"/>
              </a:solidFill>
            </a:endParaRPr>
          </a:p>
          <a:p>
            <a:r>
              <a:rPr lang="en-US" sz="3600" b="1" dirty="0" smtClean="0">
                <a:solidFill>
                  <a:srgbClr val="FFFF00"/>
                </a:solidFill>
              </a:rPr>
              <a:t>Process </a:t>
            </a:r>
            <a:r>
              <a:rPr lang="en-US" sz="3600" b="1" dirty="0">
                <a:solidFill>
                  <a:srgbClr val="FFFF00"/>
                </a:solidFill>
              </a:rPr>
              <a:t>Related </a:t>
            </a:r>
          </a:p>
          <a:p>
            <a:endParaRPr lang="en-US" sz="3600" b="1" dirty="0">
              <a:solidFill>
                <a:srgbClr val="FFFF00"/>
              </a:solidFill>
            </a:endParaRPr>
          </a:p>
        </p:txBody>
      </p:sp>
    </p:spTree>
    <p:extLst>
      <p:ext uri="{BB962C8B-B14F-4D97-AF65-F5344CB8AC3E}">
        <p14:creationId xmlns="" xmlns:p14="http://schemas.microsoft.com/office/powerpoint/2010/main" val="16236622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sz="4000" b="1" dirty="0" smtClean="0"/>
              <a:t>Learner- Key factor</a:t>
            </a:r>
          </a:p>
          <a:p>
            <a:pPr lvl="4"/>
            <a:r>
              <a:rPr lang="en-US" sz="4000" b="1" dirty="0" smtClean="0"/>
              <a:t>Characteristic's of the learner</a:t>
            </a:r>
          </a:p>
          <a:p>
            <a:pPr lvl="4"/>
            <a:r>
              <a:rPr lang="en-US" sz="4000" b="1" dirty="0" smtClean="0"/>
              <a:t>Way of learning</a:t>
            </a:r>
          </a:p>
          <a:p>
            <a:pPr marL="1828800" lvl="4" indent="0">
              <a:buNone/>
            </a:pPr>
            <a:endParaRPr lang="en-US" sz="4000" b="1" dirty="0"/>
          </a:p>
        </p:txBody>
      </p:sp>
      <p:sp>
        <p:nvSpPr>
          <p:cNvPr id="2" name="Title 1"/>
          <p:cNvSpPr>
            <a:spLocks noGrp="1"/>
          </p:cNvSpPr>
          <p:nvPr>
            <p:ph type="title"/>
          </p:nvPr>
        </p:nvSpPr>
        <p:spPr/>
        <p:txBody>
          <a:bodyPr/>
          <a:lstStyle/>
          <a:p>
            <a:r>
              <a:rPr lang="en-US" b="1" dirty="0">
                <a:solidFill>
                  <a:srgbClr val="7030A0"/>
                </a:solidFill>
              </a:rPr>
              <a:t>Learner  Related</a:t>
            </a:r>
            <a:endParaRPr lang="en-US" dirty="0"/>
          </a:p>
        </p:txBody>
      </p:sp>
    </p:spTree>
    <p:extLst>
      <p:ext uri="{BB962C8B-B14F-4D97-AF65-F5344CB8AC3E}">
        <p14:creationId xmlns="" xmlns:p14="http://schemas.microsoft.com/office/powerpoint/2010/main" val="4251086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3600" b="1" dirty="0" smtClean="0"/>
              <a:t>Physical and mental health</a:t>
            </a:r>
          </a:p>
          <a:p>
            <a:r>
              <a:rPr lang="en-US" sz="3600" b="1" dirty="0" smtClean="0"/>
              <a:t>Basic potential of the learner</a:t>
            </a:r>
          </a:p>
          <a:p>
            <a:r>
              <a:rPr lang="en-US" sz="3600" b="1" dirty="0" smtClean="0"/>
              <a:t>Level of aspiration and achievement motivation</a:t>
            </a:r>
          </a:p>
          <a:p>
            <a:r>
              <a:rPr lang="en-US" sz="3600" b="1" dirty="0" smtClean="0"/>
              <a:t>Goals of life</a:t>
            </a:r>
          </a:p>
          <a:p>
            <a:r>
              <a:rPr lang="en-US" sz="3600" b="1" dirty="0" smtClean="0"/>
              <a:t>Readiness and will power</a:t>
            </a:r>
          </a:p>
          <a:p>
            <a:r>
              <a:rPr lang="en-US" sz="3600" b="1" dirty="0" smtClean="0"/>
              <a:t>Age, Sex, Maturati</a:t>
            </a:r>
            <a:r>
              <a:rPr lang="en-US" b="1" dirty="0" smtClean="0"/>
              <a:t>on</a:t>
            </a:r>
          </a:p>
        </p:txBody>
      </p:sp>
      <p:sp>
        <p:nvSpPr>
          <p:cNvPr id="2" name="Title 1"/>
          <p:cNvSpPr>
            <a:spLocks noGrp="1"/>
          </p:cNvSpPr>
          <p:nvPr>
            <p:ph type="title"/>
          </p:nvPr>
        </p:nvSpPr>
        <p:spPr/>
        <p:txBody>
          <a:bodyPr>
            <a:normAutofit fontScale="90000"/>
          </a:bodyPr>
          <a:lstStyle/>
          <a:p>
            <a:pPr marL="0" indent="0"/>
            <a:r>
              <a:rPr lang="en-US" b="1" i="1" u="sng" dirty="0" smtClean="0">
                <a:solidFill>
                  <a:srgbClr val="FF0000"/>
                </a:solidFill>
              </a:rPr>
              <a:t/>
            </a:r>
            <a:br>
              <a:rPr lang="en-US" b="1" i="1" u="sng" dirty="0" smtClean="0">
                <a:solidFill>
                  <a:srgbClr val="FF0000"/>
                </a:solidFill>
              </a:rPr>
            </a:br>
            <a:r>
              <a:rPr b="1" i="1" u="sng" smtClean="0">
                <a:solidFill>
                  <a:srgbClr val="FF0000"/>
                </a:solidFill>
              </a:rPr>
              <a:t/>
            </a:r>
            <a:br>
              <a:rPr b="1" i="1" u="sng" smtClean="0">
                <a:solidFill>
                  <a:srgbClr val="FF0000"/>
                </a:solidFill>
              </a:rPr>
            </a:br>
            <a:r>
              <a:rPr lang="en-US" b="1" i="1" u="sng" dirty="0" smtClean="0">
                <a:solidFill>
                  <a:schemeClr val="tx2">
                    <a:lumMod val="50000"/>
                  </a:schemeClr>
                </a:solidFill>
              </a:rPr>
              <a:t>Factors </a:t>
            </a:r>
            <a:r>
              <a:rPr lang="en-US" sz="4900" b="1" i="1" u="sng" dirty="0">
                <a:solidFill>
                  <a:schemeClr val="tx2">
                    <a:lumMod val="50000"/>
                  </a:schemeClr>
                </a:solidFill>
              </a:rPr>
              <a:t>Related </a:t>
            </a:r>
            <a:r>
              <a:rPr lang="en-US" b="1" u="sng" dirty="0" smtClean="0">
                <a:solidFill>
                  <a:schemeClr val="tx2">
                    <a:lumMod val="50000"/>
                  </a:schemeClr>
                </a:solidFill>
              </a:rPr>
              <a:t>Learne</a:t>
            </a:r>
            <a:r>
              <a:rPr lang="en-US" b="1" u="sng" dirty="0" smtClean="0">
                <a:solidFill>
                  <a:srgbClr val="FFFF00"/>
                </a:solidFill>
              </a:rPr>
              <a:t>r</a:t>
            </a:r>
            <a:endParaRPr lang="en-US" dirty="0">
              <a:solidFill>
                <a:srgbClr val="FFFF00"/>
              </a:solidFill>
            </a:endParaRPr>
          </a:p>
        </p:txBody>
      </p:sp>
    </p:spTree>
    <p:extLst>
      <p:ext uri="{BB962C8B-B14F-4D97-AF65-F5344CB8AC3E}">
        <p14:creationId xmlns="" xmlns:p14="http://schemas.microsoft.com/office/powerpoint/2010/main" val="20278548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3600" b="1" dirty="0"/>
              <a:t>Previous experience</a:t>
            </a:r>
          </a:p>
          <a:p>
            <a:r>
              <a:rPr lang="en-US" sz="3600" b="1" dirty="0"/>
              <a:t>Socio economic status</a:t>
            </a:r>
          </a:p>
          <a:p>
            <a:r>
              <a:rPr lang="en-US" sz="3600" b="1" dirty="0" smtClean="0"/>
              <a:t>Psychological factors</a:t>
            </a:r>
          </a:p>
          <a:p>
            <a:r>
              <a:rPr lang="en-US" sz="3600" b="1" dirty="0" smtClean="0"/>
              <a:t>Personality Traits</a:t>
            </a:r>
          </a:p>
          <a:p>
            <a:r>
              <a:rPr lang="en-US" sz="3600" b="1" dirty="0" smtClean="0"/>
              <a:t>Physical Handicaps</a:t>
            </a:r>
          </a:p>
          <a:p>
            <a:r>
              <a:rPr lang="en-US" sz="3600" b="1" dirty="0" smtClean="0"/>
              <a:t>Fatigue-</a:t>
            </a:r>
            <a:r>
              <a:rPr lang="en-US" sz="3600" b="1" dirty="0" err="1" smtClean="0"/>
              <a:t>sensory,mental,muscular</a:t>
            </a:r>
            <a:endParaRPr lang="en-US" sz="3600" b="1" dirty="0" smtClean="0"/>
          </a:p>
          <a:p>
            <a:pPr marL="0" indent="0">
              <a:buNone/>
            </a:pPr>
            <a:endParaRPr lang="en-US" dirty="0"/>
          </a:p>
        </p:txBody>
      </p:sp>
      <p:sp>
        <p:nvSpPr>
          <p:cNvPr id="2" name="Title 1"/>
          <p:cNvSpPr>
            <a:spLocks noGrp="1"/>
          </p:cNvSpPr>
          <p:nvPr>
            <p:ph type="title"/>
          </p:nvPr>
        </p:nvSpPr>
        <p:spPr/>
        <p:txBody>
          <a:bodyPr>
            <a:normAutofit/>
          </a:bodyPr>
          <a:lstStyle/>
          <a:p>
            <a:r>
              <a:rPr lang="en-US" b="1" i="1" u="sng" dirty="0">
                <a:solidFill>
                  <a:srgbClr val="7030A0"/>
                </a:solidFill>
              </a:rPr>
              <a:t>Factors </a:t>
            </a:r>
            <a:r>
              <a:rPr lang="en-US" sz="4900" b="1" i="1" u="sng" dirty="0">
                <a:solidFill>
                  <a:srgbClr val="7030A0"/>
                </a:solidFill>
              </a:rPr>
              <a:t>Related </a:t>
            </a:r>
            <a:r>
              <a:rPr lang="en-US" b="1" u="sng" dirty="0">
                <a:solidFill>
                  <a:srgbClr val="7030A0"/>
                </a:solidFill>
              </a:rPr>
              <a:t>Learner   </a:t>
            </a:r>
            <a:endParaRPr lang="en-US" dirty="0">
              <a:solidFill>
                <a:srgbClr val="7030A0"/>
              </a:solidFill>
            </a:endParaRPr>
          </a:p>
        </p:txBody>
      </p:sp>
    </p:spTree>
    <p:extLst>
      <p:ext uri="{BB962C8B-B14F-4D97-AF65-F5344CB8AC3E}">
        <p14:creationId xmlns="" xmlns:p14="http://schemas.microsoft.com/office/powerpoint/2010/main" val="10787706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229600" cy="5029200"/>
          </a:xfrm>
        </p:spPr>
        <p:txBody>
          <a:bodyPr>
            <a:normAutofit/>
          </a:bodyPr>
          <a:lstStyle/>
          <a:p>
            <a:r>
              <a:rPr lang="en-US" sz="3600" b="1" dirty="0" smtClean="0"/>
              <a:t>Mastery over the subject matter</a:t>
            </a:r>
          </a:p>
          <a:p>
            <a:r>
              <a:rPr lang="en-US" sz="3600" b="1" dirty="0" smtClean="0"/>
              <a:t>Personality trait and behaviour </a:t>
            </a:r>
          </a:p>
          <a:p>
            <a:r>
              <a:rPr lang="en-US" sz="3600" b="1" dirty="0" smtClean="0"/>
              <a:t>Type of discipline and interaction method</a:t>
            </a:r>
          </a:p>
          <a:p>
            <a:r>
              <a:rPr lang="en-US" sz="3600" b="1" dirty="0" smtClean="0"/>
              <a:t>Availability of  appropriate learning material and facilities </a:t>
            </a:r>
          </a:p>
          <a:p>
            <a:r>
              <a:rPr lang="en-US" sz="3600" b="1" dirty="0" smtClean="0"/>
              <a:t>Availability of </a:t>
            </a:r>
            <a:r>
              <a:rPr lang="en-US" sz="3600" b="1" smtClean="0"/>
              <a:t>proper favorable </a:t>
            </a:r>
            <a:r>
              <a:rPr lang="en-US" sz="3600" b="1" dirty="0" smtClean="0"/>
              <a:t>environment </a:t>
            </a:r>
          </a:p>
          <a:p>
            <a:endParaRPr lang="en-US" sz="3600" b="1" dirty="0" smtClean="0"/>
          </a:p>
          <a:p>
            <a:pPr marL="0" indent="0">
              <a:buNone/>
            </a:pPr>
            <a:endParaRPr lang="en-US" dirty="0"/>
          </a:p>
          <a:p>
            <a:endParaRPr lang="en-US" dirty="0"/>
          </a:p>
        </p:txBody>
      </p:sp>
      <p:sp>
        <p:nvSpPr>
          <p:cNvPr id="2" name="Title 1"/>
          <p:cNvSpPr>
            <a:spLocks noGrp="1"/>
          </p:cNvSpPr>
          <p:nvPr>
            <p:ph type="title"/>
          </p:nvPr>
        </p:nvSpPr>
        <p:spPr/>
        <p:txBody>
          <a:bodyPr>
            <a:normAutofit/>
          </a:bodyPr>
          <a:lstStyle/>
          <a:p>
            <a:r>
              <a:rPr lang="en-US" b="1" dirty="0" smtClean="0">
                <a:solidFill>
                  <a:srgbClr val="7030A0"/>
                </a:solidFill>
              </a:rPr>
              <a:t>Men and Material Related</a:t>
            </a:r>
            <a:endParaRPr lang="en-US" b="1" dirty="0">
              <a:solidFill>
                <a:srgbClr val="7030A0"/>
              </a:solidFill>
            </a:endParaRPr>
          </a:p>
        </p:txBody>
      </p:sp>
    </p:spTree>
    <p:extLst>
      <p:ext uri="{BB962C8B-B14F-4D97-AF65-F5344CB8AC3E}">
        <p14:creationId xmlns="" xmlns:p14="http://schemas.microsoft.com/office/powerpoint/2010/main" val="387623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b="1" dirty="0" smtClean="0"/>
              <a:t>Nature of the content or Learning experiences</a:t>
            </a:r>
          </a:p>
          <a:p>
            <a:r>
              <a:rPr lang="en-US" b="1" dirty="0" smtClean="0"/>
              <a:t>Selection of the content</a:t>
            </a:r>
          </a:p>
          <a:p>
            <a:r>
              <a:rPr lang="en-US" b="1" dirty="0" smtClean="0"/>
              <a:t>Organization of the content</a:t>
            </a:r>
            <a:endParaRPr lang="en-US" b="1" dirty="0"/>
          </a:p>
          <a:p>
            <a:r>
              <a:rPr lang="en-US" b="1" dirty="0" smtClean="0"/>
              <a:t>Length of the task</a:t>
            </a:r>
          </a:p>
          <a:p>
            <a:r>
              <a:rPr lang="en-US" b="1" dirty="0" smtClean="0"/>
              <a:t>Difficulty of the Task</a:t>
            </a:r>
          </a:p>
          <a:p>
            <a:r>
              <a:rPr lang="en-US" b="1" dirty="0" smtClean="0"/>
              <a:t>Relevance and Meaningfulness of Task</a:t>
            </a:r>
            <a:endParaRPr lang="en-US" b="1" dirty="0"/>
          </a:p>
        </p:txBody>
      </p:sp>
      <p:sp>
        <p:nvSpPr>
          <p:cNvPr id="2" name="Title 1"/>
          <p:cNvSpPr>
            <a:spLocks noGrp="1"/>
          </p:cNvSpPr>
          <p:nvPr>
            <p:ph type="title"/>
          </p:nvPr>
        </p:nvSpPr>
        <p:spPr/>
        <p:txBody>
          <a:bodyPr>
            <a:normAutofit/>
          </a:bodyPr>
          <a:lstStyle/>
          <a:p>
            <a:r>
              <a:rPr lang="en-US" b="1" dirty="0">
                <a:solidFill>
                  <a:srgbClr val="7030A0"/>
                </a:solidFill>
              </a:rPr>
              <a:t>Content Related </a:t>
            </a:r>
            <a:r>
              <a:rPr lang="en-US" b="1" dirty="0" smtClean="0">
                <a:solidFill>
                  <a:srgbClr val="7030A0"/>
                </a:solidFill>
              </a:rPr>
              <a:t>–Task Related</a:t>
            </a:r>
            <a:endParaRPr lang="en-US" dirty="0"/>
          </a:p>
        </p:txBody>
      </p:sp>
    </p:spTree>
    <p:extLst>
      <p:ext uri="{BB962C8B-B14F-4D97-AF65-F5344CB8AC3E}">
        <p14:creationId xmlns="" xmlns:p14="http://schemas.microsoft.com/office/powerpoint/2010/main" val="41065041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5410200"/>
          </a:xfrm>
        </p:spPr>
        <p:txBody>
          <a:bodyPr>
            <a:normAutofit fontScale="92500" lnSpcReduction="10000"/>
          </a:bodyPr>
          <a:lstStyle/>
          <a:p>
            <a:pPr marL="0" indent="0">
              <a:buNone/>
            </a:pPr>
            <a:endParaRPr lang="en-US" b="1" i="1" dirty="0" smtClean="0">
              <a:solidFill>
                <a:srgbClr val="FF0000"/>
              </a:solidFill>
            </a:endParaRPr>
          </a:p>
          <a:p>
            <a:r>
              <a:rPr lang="en-US" sz="3500" b="1" dirty="0" smtClean="0"/>
              <a:t>Linking of new variable with the past</a:t>
            </a:r>
          </a:p>
          <a:p>
            <a:r>
              <a:rPr lang="en-US" sz="3500" b="1" dirty="0" smtClean="0"/>
              <a:t>Correlating the learning in one area to the other</a:t>
            </a:r>
          </a:p>
          <a:p>
            <a:r>
              <a:rPr lang="en-US" sz="3500" b="1" dirty="0" smtClean="0"/>
              <a:t>Utilization of maximum no. of senses</a:t>
            </a:r>
          </a:p>
          <a:p>
            <a:r>
              <a:rPr lang="en-US" sz="3500" b="1" dirty="0" smtClean="0"/>
              <a:t>Provision for drill work, revision and practice</a:t>
            </a:r>
          </a:p>
          <a:p>
            <a:r>
              <a:rPr lang="en-US" sz="3500" b="1" dirty="0" smtClean="0"/>
              <a:t>Provision for proper feedback and reinforcement</a:t>
            </a:r>
          </a:p>
          <a:p>
            <a:r>
              <a:rPr lang="en-US" sz="3500" b="1" dirty="0" smtClean="0"/>
              <a:t>Selection of suitable learning methods and teaching</a:t>
            </a:r>
            <a:endParaRPr lang="en-US" sz="3500" b="1" dirty="0"/>
          </a:p>
        </p:txBody>
      </p:sp>
      <p:sp>
        <p:nvSpPr>
          <p:cNvPr id="2" name="Title 1"/>
          <p:cNvSpPr>
            <a:spLocks noGrp="1"/>
          </p:cNvSpPr>
          <p:nvPr>
            <p:ph type="title"/>
          </p:nvPr>
        </p:nvSpPr>
        <p:spPr>
          <a:xfrm>
            <a:off x="457200" y="27709"/>
            <a:ext cx="8229600" cy="1143000"/>
          </a:xfrm>
        </p:spPr>
        <p:txBody>
          <a:bodyPr>
            <a:normAutofit fontScale="90000"/>
          </a:bodyPr>
          <a:lstStyle/>
          <a:p>
            <a:r>
              <a:rPr lang="en-US" b="1" dirty="0" smtClean="0">
                <a:solidFill>
                  <a:srgbClr val="7030A0"/>
                </a:solidFill>
              </a:rPr>
              <a:t/>
            </a:r>
            <a:br>
              <a:rPr lang="en-US" b="1" dirty="0" smtClean="0">
                <a:solidFill>
                  <a:srgbClr val="7030A0"/>
                </a:solidFill>
              </a:rPr>
            </a:br>
            <a:r>
              <a:rPr lang="en-US" b="1" dirty="0">
                <a:solidFill>
                  <a:srgbClr val="7030A0"/>
                </a:solidFill>
              </a:rPr>
              <a:t/>
            </a:r>
            <a:br>
              <a:rPr lang="en-US" b="1" dirty="0">
                <a:solidFill>
                  <a:srgbClr val="7030A0"/>
                </a:solidFill>
              </a:rPr>
            </a:br>
            <a:r>
              <a:rPr lang="en-US" b="1" dirty="0" smtClean="0">
                <a:solidFill>
                  <a:srgbClr val="7030A0"/>
                </a:solidFill>
              </a:rPr>
              <a:t>Process Related</a:t>
            </a:r>
            <a:endParaRPr lang="en-US" dirty="0"/>
          </a:p>
        </p:txBody>
      </p:sp>
    </p:spTree>
    <p:extLst>
      <p:ext uri="{BB962C8B-B14F-4D97-AF65-F5344CB8AC3E}">
        <p14:creationId xmlns="" xmlns:p14="http://schemas.microsoft.com/office/powerpoint/2010/main" val="482220822"/>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134</TotalTime>
  <Words>497</Words>
  <Application>Microsoft Office PowerPoint</Application>
  <PresentationFormat>On-screen Show (4:3)</PresentationFormat>
  <Paragraphs>89</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Paper</vt:lpstr>
      <vt:lpstr>FACTORS AFFECTING LEARNING</vt:lpstr>
      <vt:lpstr>Slide 2</vt:lpstr>
      <vt:lpstr>Slide 3</vt:lpstr>
      <vt:lpstr>Learner  Related</vt:lpstr>
      <vt:lpstr>  Factors Related Learner</vt:lpstr>
      <vt:lpstr>Factors Related Learner   </vt:lpstr>
      <vt:lpstr>Men and Material Related</vt:lpstr>
      <vt:lpstr>Content Related –Task Related</vt:lpstr>
      <vt:lpstr>  Process Related</vt:lpstr>
      <vt:lpstr>TRANSFER OF LEARNING</vt:lpstr>
      <vt:lpstr>Theory of Identical Elements</vt:lpstr>
      <vt:lpstr>THEORY OF FORMAL DISCILPLINE</vt:lpstr>
      <vt:lpstr>Theory of Generalization</vt:lpstr>
      <vt:lpstr>TYPES OF TRANSFER</vt:lpstr>
      <vt:lpstr>Slide 15</vt:lpstr>
      <vt:lpstr>Slide 16</vt:lpstr>
      <vt:lpstr> TO FACILITATE TRANSFER-</vt:lpstr>
      <vt:lpstr>Slide 18</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FACTORS EFFECTING LEARNING</dc:title>
  <dc:creator>Sr.Soja</dc:creator>
  <cp:lastModifiedBy>Seminarhall</cp:lastModifiedBy>
  <cp:revision>23</cp:revision>
  <dcterms:created xsi:type="dcterms:W3CDTF">2006-08-16T00:00:00Z</dcterms:created>
  <dcterms:modified xsi:type="dcterms:W3CDTF">2001-12-31T18:54:08Z</dcterms:modified>
</cp:coreProperties>
</file>