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6"/>
  </p:notes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316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320" r:id="rId21"/>
    <p:sldId id="294" r:id="rId22"/>
    <p:sldId id="321" r:id="rId23"/>
    <p:sldId id="295" r:id="rId24"/>
    <p:sldId id="319" r:id="rId25"/>
    <p:sldId id="311" r:id="rId26"/>
    <p:sldId id="312" r:id="rId27"/>
    <p:sldId id="313" r:id="rId28"/>
    <p:sldId id="314" r:id="rId29"/>
    <p:sldId id="315" r:id="rId30"/>
    <p:sldId id="304" r:id="rId31"/>
    <p:sldId id="305" r:id="rId32"/>
    <p:sldId id="297" r:id="rId33"/>
    <p:sldId id="298" r:id="rId34"/>
    <p:sldId id="303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6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636D84-D124-4CF8-90CA-DF93D6317BD9}" type="datetimeFigureOut">
              <a:rPr lang="en-US" smtClean="0"/>
              <a:pPr/>
              <a:t>7/17/2019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4A03B2-2839-4D86-B43C-E3733DB82B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6850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A03B2-2839-4D86-B43C-E3733DB82B7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7134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7/17/2019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      </a:t>
            </a:r>
            <a:r>
              <a:rPr lang="en-US" b="1" dirty="0" smtClean="0"/>
              <a:t>LEARNING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Change in behaviour of the individual brought about by experience.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Modification of behaviour for the attainment of specific goals.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Learning = organism x environment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All changes and modifications in the behaviour of the individual  during his lifetime.</a:t>
            </a:r>
          </a:p>
          <a:p>
            <a:pPr algn="just">
              <a:buFont typeface="Wingdings" pitchFamily="2" charset="2"/>
              <a:buChar char="Ø"/>
            </a:pPr>
            <a:r>
              <a:rPr lang="en-US" smtClean="0"/>
              <a:t>Provides </a:t>
            </a:r>
            <a:r>
              <a:rPr lang="en-US" dirty="0" smtClean="0"/>
              <a:t>a key to the structure of our personality &amp; behaviour.</a:t>
            </a:r>
          </a:p>
          <a:p>
            <a:pPr algn="just"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6824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0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Various Aspects </a:t>
            </a:r>
            <a:r>
              <a:rPr lang="en-US" sz="4000" i="1" dirty="0" smtClean="0">
                <a:solidFill>
                  <a:srgbClr val="FF0000"/>
                </a:solidFill>
              </a:rPr>
              <a:t>of     </a:t>
            </a:r>
            <a:r>
              <a:rPr lang="en-US" sz="4000" dirty="0" smtClean="0">
                <a:solidFill>
                  <a:srgbClr val="FF0000"/>
                </a:solidFill>
              </a:rPr>
              <a:t>Learning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52600"/>
            <a:ext cx="7315200" cy="4876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The various aspects of the process of        learning are:</a:t>
            </a:r>
          </a:p>
          <a:p>
            <a:endParaRPr lang="en-US" sz="3600" dirty="0" smtClean="0"/>
          </a:p>
          <a:p>
            <a:pPr>
              <a:buFont typeface="Courier New" pitchFamily="49" charset="0"/>
              <a:buChar char="o"/>
            </a:pP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smtClean="0"/>
              <a:t>Needs</a:t>
            </a:r>
          </a:p>
          <a:p>
            <a:pPr>
              <a:buFont typeface="Courier New" pitchFamily="49" charset="0"/>
              <a:buChar char="o"/>
            </a:pPr>
            <a:r>
              <a:rPr lang="en-US" sz="3600" dirty="0" smtClean="0"/>
              <a:t> Readiness</a:t>
            </a:r>
          </a:p>
          <a:p>
            <a:pPr>
              <a:buFont typeface="Courier New" pitchFamily="49" charset="0"/>
              <a:buChar char="o"/>
            </a:pPr>
            <a:r>
              <a:rPr lang="en-US" sz="3600" dirty="0" smtClean="0"/>
              <a:t> Situation</a:t>
            </a:r>
          </a:p>
          <a:p>
            <a:pPr>
              <a:buFont typeface="Courier New" pitchFamily="49" charset="0"/>
              <a:buChar char="o"/>
            </a:pPr>
            <a:r>
              <a:rPr lang="en-US" sz="3600" dirty="0" smtClean="0"/>
              <a:t> Interaction</a:t>
            </a:r>
            <a:r>
              <a:rPr lang="en-US" sz="3600" u="sng" dirty="0" smtClean="0">
                <a:solidFill>
                  <a:srgbClr val="002060"/>
                </a:solidFill>
              </a:rPr>
              <a:t> </a:t>
            </a:r>
          </a:p>
          <a:p>
            <a:pPr algn="l"/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82860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8001000" cy="1066800"/>
          </a:xfrm>
        </p:spPr>
        <p:txBody>
          <a:bodyPr>
            <a:normAutofit fontScale="90000"/>
          </a:bodyPr>
          <a:lstStyle/>
          <a:p>
            <a:r>
              <a:rPr lang="en-US" sz="4000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NEEDS</a:t>
            </a:r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	</a:t>
            </a:r>
            <a:b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Learning begins with the need 	of 	the learner. When the need </a:t>
            </a:r>
            <a:b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	of a learner is strong, he sets 	definite goal for achievement</a:t>
            </a:r>
            <a:endParaRPr lang="en-US" sz="40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48200"/>
            <a:ext cx="7772400" cy="1199704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This makes learning more concrete.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55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58975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   </a:t>
            </a:r>
            <a:b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</a:br>
            <a:r>
              <a:rPr lang="en-US" u="sng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Readiness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sz="3600" dirty="0" smtClean="0"/>
              <a:t>A normal child develops readiness to learn, say, reading or writing at a certain age.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Children differ in readiness from one another    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5943600"/>
            <a:ext cx="7772400" cy="411960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6981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609600"/>
            <a:ext cx="8001000" cy="31242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4000" u="sng" dirty="0" smtClean="0"/>
              <a:t>Situation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	</a:t>
            </a:r>
            <a:r>
              <a:rPr lang="en-US" sz="3600" dirty="0" smtClean="0"/>
              <a:t>The learning situations like   	the home &amp; school provides 	opportunity for learning.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200400"/>
            <a:ext cx="8001000" cy="1569993"/>
          </a:xfrm>
        </p:spPr>
        <p:txBody>
          <a:bodyPr>
            <a:normAutofit fontScale="92500" lnSpcReduction="10000"/>
          </a:bodyPr>
          <a:lstStyle/>
          <a:p>
            <a:endParaRPr lang="en-US" sz="3600" dirty="0" smtClean="0">
              <a:solidFill>
                <a:schemeClr val="tx1"/>
              </a:solidFill>
            </a:endParaRPr>
          </a:p>
          <a:p>
            <a:pPr algn="just"/>
            <a:r>
              <a:rPr lang="en-US" sz="3600" b="1" dirty="0" smtClean="0">
                <a:solidFill>
                  <a:schemeClr val="tx1"/>
                </a:solidFill>
              </a:rPr>
              <a:t>Special learning situations are also provided by the teacher .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993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5389190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Home</a:t>
            </a:r>
            <a:endParaRPr lang="en-US" sz="4400" b="1" dirty="0">
              <a:solidFill>
                <a:schemeClr val="bg1"/>
              </a:solidFill>
            </a:endParaRPr>
          </a:p>
        </p:txBody>
      </p:sp>
      <p:pic>
        <p:nvPicPr>
          <p:cNvPr id="13" name="Picture 4" descr="E:\soja\work\education\ZEynS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465138" y="2535326"/>
            <a:ext cx="4038600" cy="2995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Picture 5" descr="E:\soja\work\education\25CAFF5CAEBF898FF333505E7D3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04273" y="0"/>
            <a:ext cx="5715001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598164" y="3613666"/>
            <a:ext cx="16417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sz="3200" b="1" dirty="0">
                <a:solidFill>
                  <a:srgbClr val="C00000"/>
                </a:solidFill>
              </a:rPr>
              <a:t>School </a:t>
            </a:r>
          </a:p>
        </p:txBody>
      </p:sp>
      <p:pic>
        <p:nvPicPr>
          <p:cNvPr id="14" name="Picture 3" descr="E:\soja\work\education\shristi_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55687" y="4343400"/>
            <a:ext cx="3326749" cy="2218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E:\soja\work\education\indian-children_medium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08184" y="10886"/>
            <a:ext cx="3232384" cy="2154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0115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5668962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/>
            </a:r>
            <a:br>
              <a:rPr lang="en-US" sz="4000" u="sng" dirty="0" smtClean="0"/>
            </a:br>
            <a:r>
              <a:rPr lang="en-US" sz="4000" u="sng" dirty="0" smtClean="0"/>
              <a:t>Interaction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	</a:t>
            </a:r>
            <a:r>
              <a:rPr lang="en-US" sz="3600" dirty="0" smtClean="0"/>
              <a:t>It is the process of responding  to a situation and getting feedback from it – </a:t>
            </a:r>
            <a:r>
              <a:rPr lang="en-US" sz="3600" smtClean="0"/>
              <a:t>satisfaction of </a:t>
            </a:r>
            <a:r>
              <a:rPr lang="en-US" sz="3600" dirty="0" smtClean="0"/>
              <a:t>the needs.</a:t>
            </a:r>
            <a:endParaRPr lang="en-US" sz="4000" dirty="0"/>
          </a:p>
        </p:txBody>
      </p:sp>
      <p:pic>
        <p:nvPicPr>
          <p:cNvPr id="29698" name="Picture 2" descr="C:\Documents and Settings\LocalService\My Documents\inte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114800" y="533400"/>
            <a:ext cx="3200400" cy="2057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3279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smtClean="0"/>
              <a:t>    Learning </a:t>
            </a:r>
            <a:r>
              <a:rPr lang="en-US" b="1" dirty="0" smtClean="0"/>
              <a:t>curve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Graphical representation of how learning takes place in a particular situation.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It is a record of child’s improvement.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In graph,</a:t>
            </a:r>
          </a:p>
          <a:p>
            <a:pPr algn="just">
              <a:buNone/>
            </a:pPr>
            <a:r>
              <a:rPr lang="en-US" dirty="0"/>
              <a:t>	</a:t>
            </a:r>
            <a:r>
              <a:rPr lang="en-US" dirty="0" smtClean="0"/>
              <a:t>	      X axis  -- Time interval /Practice </a:t>
            </a:r>
          </a:p>
          <a:p>
            <a:pPr algn="just">
              <a:buNone/>
            </a:pPr>
            <a:r>
              <a:rPr lang="en-US" dirty="0"/>
              <a:t>	</a:t>
            </a:r>
            <a:r>
              <a:rPr lang="en-US" dirty="0" smtClean="0"/>
              <a:t>	      Y axis   --  Amount of learning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928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 Types of learning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38912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3200" b="1" dirty="0" smtClean="0"/>
              <a:t>There  are  different  types  of  learning  curve</a:t>
            </a:r>
          </a:p>
          <a:p>
            <a:pPr algn="just">
              <a:buNone/>
            </a:pPr>
            <a:r>
              <a:rPr lang="en-US" sz="3200" b="1" dirty="0" smtClean="0"/>
              <a:t> based on :-</a:t>
            </a:r>
          </a:p>
          <a:p>
            <a:pPr algn="just">
              <a:buNone/>
            </a:pPr>
            <a:r>
              <a:rPr lang="en-US" sz="3200" b="1" dirty="0" smtClean="0"/>
              <a:t>    a) The nature of the learner</a:t>
            </a:r>
          </a:p>
          <a:p>
            <a:pPr algn="just">
              <a:buNone/>
            </a:pPr>
            <a:r>
              <a:rPr lang="en-US" sz="3200" b="1" dirty="0"/>
              <a:t>	</a:t>
            </a:r>
            <a:r>
              <a:rPr lang="en-US" sz="3200" b="1" dirty="0" smtClean="0"/>
              <a:t>b) The nature of the task</a:t>
            </a:r>
          </a:p>
          <a:p>
            <a:pPr algn="just">
              <a:buNone/>
            </a:pPr>
            <a:r>
              <a:rPr lang="en-US" sz="3200" b="1" dirty="0"/>
              <a:t>	</a:t>
            </a:r>
            <a:r>
              <a:rPr lang="en-US" sz="3200" b="1" dirty="0" smtClean="0"/>
              <a:t>c) The learning conditions</a:t>
            </a:r>
          </a:p>
          <a:p>
            <a:pPr algn="just">
              <a:buNone/>
            </a:pPr>
            <a:r>
              <a:rPr lang="en-US" sz="3200" b="1" dirty="0"/>
              <a:t>	</a:t>
            </a:r>
            <a:r>
              <a:rPr lang="en-US" sz="3200" b="1" dirty="0" smtClean="0"/>
              <a:t>d) The time available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31178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534400" cy="1981200"/>
          </a:xfrm>
        </p:spPr>
        <p:txBody>
          <a:bodyPr>
            <a:normAutofit fontScale="90000"/>
          </a:bodyPr>
          <a:lstStyle/>
          <a:p>
            <a:pPr marL="742950" indent="-742950" algn="l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Straight line Curve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Curve which shows a constant or uniform rate of progress in learning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867400"/>
            <a:ext cx="7772400" cy="488160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600200" y="2819400"/>
            <a:ext cx="64008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17967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2. Convex Curve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229600" cy="58674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sz="3200" b="1" dirty="0" smtClean="0"/>
              <a:t>Negatively accelerated curve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 smtClean="0"/>
              <a:t>Shows rapid initial improvement in learning that slows down with time.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Convex curves are seen,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b="1" dirty="0" smtClean="0"/>
              <a:t>When the task is simple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b="1" dirty="0" smtClean="0"/>
              <a:t>The learner has previous practice on a similar task</a:t>
            </a:r>
            <a:r>
              <a:rPr lang="en-US" sz="3200" b="1" dirty="0"/>
              <a:t>	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641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 Definitions of learning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Gates – “ Learning is the modification of behaviour through experience”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Henry P. Smith – “ Learning is the acquisition of new behaviour or the strengthening or weakening of old behaviour as a result of experience”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Crow &amp; Crow – “ Learning is the acquisition of habits, knowledge and attitudes”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Gardner Murphy – “ The term learning covers every modification in behaviour to meet environmental  requirements”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413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762000"/>
            <a:ext cx="6934200" cy="5697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7741531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3. Concave Curve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867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Positively accelerated curve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 smtClean="0"/>
              <a:t>Shows slow initial improvement in learning that increases with time ultimately leading to the mastery over the learning material.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 smtClean="0"/>
              <a:t>Concave curves are seen,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3200" b="1" dirty="0" smtClean="0"/>
              <a:t>When the task is new or difficult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3200" b="1" dirty="0" smtClean="0"/>
              <a:t>The learner has no pervious experience with similar task</a:t>
            </a:r>
          </a:p>
          <a:p>
            <a:pPr lvl="1" algn="just"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7125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457200"/>
            <a:ext cx="6705600" cy="6269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7741531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944562"/>
          </a:xfrm>
        </p:spPr>
        <p:txBody>
          <a:bodyPr>
            <a:noAutofit/>
          </a:bodyPr>
          <a:lstStyle/>
          <a:p>
            <a:pPr algn="ctr"/>
            <a:r>
              <a:rPr lang="en-US" sz="3600" b="1" u="sng" dirty="0" smtClean="0">
                <a:solidFill>
                  <a:srgbClr val="FF0000"/>
                </a:solidFill>
              </a:rPr>
              <a:t>4</a:t>
            </a:r>
            <a:r>
              <a:rPr lang="en-US" sz="3600" b="1" u="sng" dirty="0">
                <a:solidFill>
                  <a:srgbClr val="FF0000"/>
                </a:solidFill>
              </a:rPr>
              <a:t>. Mixed Curve/ Concave – Convex / S - Curve </a:t>
            </a:r>
            <a:r>
              <a:rPr lang="en-US" sz="3600" dirty="0">
                <a:solidFill>
                  <a:srgbClr val="FF0000"/>
                </a:solidFill>
              </a:rPr>
              <a:t/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229600" cy="57150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endParaRPr lang="en-US" sz="40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4000" dirty="0" smtClean="0"/>
              <a:t>S – shaped curve – combination of a concave and convex curve depending on rapid or slow initial success followed by a reverse condition in learning.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96364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94773"/>
            <a:ext cx="8153400" cy="4953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7741531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       Learning Plateau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498396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Stationary stage where apparently no progress in learning is recorded.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When such a stage is reached, a learning curve takes the form of a straight line and become parallel to the X axis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A period of no progress in a learning curve.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“ </a:t>
            </a:r>
            <a:r>
              <a:rPr lang="en-US" b="1" i="1" dirty="0" smtClean="0"/>
              <a:t>A long flat stretch in the learning curve, a long period of almost no improvement, is called a plateau, provided it is followed by more improvement” </a:t>
            </a:r>
            <a:r>
              <a:rPr lang="en-US" b="1" dirty="0" smtClean="0"/>
              <a:t>– </a:t>
            </a:r>
            <a:r>
              <a:rPr lang="en-US" b="1" dirty="0" smtClean="0">
                <a:solidFill>
                  <a:srgbClr val="FFFF00"/>
                </a:solidFill>
              </a:rPr>
              <a:t>Woodworth and Marquis.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030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Desktop\DINI\learning_plateau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304800"/>
            <a:ext cx="8686800" cy="6324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6713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  Causes of Learning Plateau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257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Poor or faulty method of learning.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Physical as well as mental fatigue.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Lack of proper motivation or loss of interest.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Too much difficulty and complexity of the task.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Conflict of previous learning with new learning.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Transition from a lower level to higher level.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Poor and unfavorable environment and working condition.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2247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8. Mental or physical illness of the learner.</a:t>
            </a:r>
          </a:p>
          <a:p>
            <a:pPr>
              <a:buNone/>
            </a:pPr>
            <a:r>
              <a:rPr lang="en-US" dirty="0" smtClean="0"/>
              <a:t>9. Distraction or lack of proper attention.</a:t>
            </a:r>
          </a:p>
          <a:p>
            <a:pPr>
              <a:buNone/>
            </a:pPr>
            <a:r>
              <a:rPr lang="en-US" dirty="0" smtClean="0"/>
              <a:t>10. Satisfaction of the learner with </a:t>
            </a:r>
            <a:r>
              <a:rPr lang="en-US" smtClean="0"/>
              <a:t>moderate    achievement</a:t>
            </a:r>
            <a:r>
              <a:rPr lang="en-US" dirty="0" smtClean="0"/>
              <a:t>.</a:t>
            </a:r>
          </a:p>
          <a:p>
            <a:pPr algn="just">
              <a:buNone/>
            </a:pPr>
            <a:r>
              <a:rPr lang="en-US" dirty="0" smtClean="0"/>
              <a:t>11. Applying a new method.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833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7274"/>
            <a:ext cx="8229600" cy="4572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Elimination of Plateaus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458200" cy="6019800"/>
          </a:xfrm>
        </p:spPr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Adopt efficient methods of teaching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Acquaint children with the goals of the work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  Arrange learning experiences according to the increasing level of difficulty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Avoid introducing new material in a hurried manner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Use appropriate audio visual aids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Provide incentives to arouse and maintain motivation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Eliminate the distracting factors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Help children to select appropriate method of his learning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Encourage the learner to stop the task for a short while &amp; start again.</a:t>
            </a:r>
          </a:p>
          <a:p>
            <a:pPr algn="just"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97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Skinner – “Learning is a process of progressive behaviour adaptation”. </a:t>
            </a:r>
          </a:p>
          <a:p>
            <a:pPr algn="just">
              <a:buNone/>
            </a:pPr>
            <a:r>
              <a:rPr lang="en-US" dirty="0" smtClean="0"/>
              <a:t>    </a:t>
            </a:r>
          </a:p>
          <a:p>
            <a:pPr algn="just">
              <a:buNone/>
            </a:pPr>
            <a:r>
              <a:rPr lang="en-US" dirty="0" smtClean="0"/>
              <a:t> </a:t>
            </a:r>
            <a:r>
              <a:rPr lang="en-US" b="1" dirty="0" smtClean="0"/>
              <a:t>In short</a:t>
            </a:r>
            <a:r>
              <a:rPr lang="en-US" dirty="0" smtClean="0"/>
              <a:t>, </a:t>
            </a:r>
          </a:p>
          <a:p>
            <a:pPr algn="just">
              <a:buNone/>
            </a:pPr>
            <a:r>
              <a:rPr lang="en-US" dirty="0" smtClean="0"/>
              <a:t>                   </a:t>
            </a:r>
            <a:r>
              <a:rPr lang="en-US" b="1" dirty="0" smtClean="0"/>
              <a:t>learning – any relatively permanent change in behaviour which occurs as a result of experience or practice”.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This definition has </a:t>
            </a:r>
            <a:r>
              <a:rPr lang="en-US" b="1" dirty="0" smtClean="0"/>
              <a:t>3 important elements</a:t>
            </a:r>
            <a:r>
              <a:rPr lang="en-US" dirty="0" smtClean="0"/>
              <a:t>.                                            -Change in behaviour    </a:t>
            </a:r>
          </a:p>
          <a:p>
            <a:pPr algn="just">
              <a:buNone/>
            </a:pPr>
            <a:r>
              <a:rPr lang="en-US" dirty="0" smtClean="0"/>
              <a:t>     -through experience/practice</a:t>
            </a:r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- relatively permanent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998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Educational Implications/ Uses of Learning Curves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Helps the teacher to acquaint with the individual differences in learning among his students.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To improve the method of teaching.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Helps the teacher to select appropriate teaching aids.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Helps the teacher to maintain a proper account of the regular progress of his students.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2132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Helps the teacher to compare the progress of the students in the class.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Helps the teacher to understand the emotional life and personality characteristics of the learner.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Help the students to acquaint themselves with their own progress and provides opportunity for self-appraisal.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053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512064"/>
            <a:ext cx="83058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Learning Theories: </a:t>
            </a:r>
            <a:r>
              <a:rPr lang="en-US" dirty="0" err="1" smtClean="0"/>
              <a:t>B</a:t>
            </a:r>
            <a:r>
              <a:rPr lang="en-US" sz="4000" dirty="0" err="1" smtClean="0"/>
              <a:t>ehaviourism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Emphasizes the role of environmental stimuli in learning.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Focus on observable responses.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Learning through S-R connection is the primary concern.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Stimulus – an event / object that activates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Response – observable reaction to a stimulus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Classical conditioning (</a:t>
            </a:r>
            <a:r>
              <a:rPr lang="en-US" dirty="0" err="1" smtClean="0"/>
              <a:t>pavlov</a:t>
            </a:r>
            <a:r>
              <a:rPr lang="en-US" dirty="0" smtClean="0"/>
              <a:t>), Trial &amp; error learning(Thorndike), Hull’ theory &amp;operant conditioning(skinner) – </a:t>
            </a:r>
            <a:r>
              <a:rPr lang="en-US" dirty="0" err="1" smtClean="0"/>
              <a:t>behaviourist</a:t>
            </a:r>
            <a:r>
              <a:rPr lang="en-US" dirty="0" smtClean="0"/>
              <a:t> theories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4886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Cognitivism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Learning is an active mental process of acquiring, remembering and using knowledge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Learning – acquisition of knowledge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Focus on individual and differences in cognition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Theories- Gestalt view of learning, Meaningful Verbal Learning by </a:t>
            </a:r>
            <a:r>
              <a:rPr lang="en-US" dirty="0" err="1" smtClean="0"/>
              <a:t>Ausubel</a:t>
            </a:r>
            <a:r>
              <a:rPr lang="en-US" dirty="0" smtClean="0"/>
              <a:t> &amp; Purposive </a:t>
            </a:r>
            <a:r>
              <a:rPr lang="en-US" dirty="0" err="1" smtClean="0"/>
              <a:t>behaviourism</a:t>
            </a:r>
            <a:r>
              <a:rPr lang="en-US" dirty="0" smtClean="0"/>
              <a:t> by </a:t>
            </a:r>
            <a:r>
              <a:rPr lang="en-US" dirty="0" err="1" smtClean="0"/>
              <a:t>Tolman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073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05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3. Constructivism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Learner construct his own understanding and knowledge , through experiencing things and reflecting on those experiences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Eg</a:t>
            </a:r>
            <a:r>
              <a:rPr lang="en-US" dirty="0" smtClean="0"/>
              <a:t>: Piaget’s theory, Bruner’s theory –    	  				Discovery Learning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Vygotsky</a:t>
            </a:r>
            <a:r>
              <a:rPr lang="en-US" dirty="0" smtClean="0"/>
              <a:t> ( Social constructivism)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98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Desktop\New Folder\learning-style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8839200" cy="6553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8930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    Purpose of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Acquisition of knowledge ( </a:t>
            </a:r>
            <a:r>
              <a:rPr lang="en-US" b="1" dirty="0" smtClean="0"/>
              <a:t>Cognitive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Acquisition of attitudes &amp; ideals (</a:t>
            </a:r>
            <a:r>
              <a:rPr lang="en-US" b="1" dirty="0" smtClean="0"/>
              <a:t>Affective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Acquisition of skills (  </a:t>
            </a:r>
            <a:r>
              <a:rPr lang="en-US" b="1" dirty="0" smtClean="0"/>
              <a:t>Psychomotor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486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       </a:t>
            </a:r>
            <a:r>
              <a:rPr lang="en-US" b="1" dirty="0" smtClean="0"/>
              <a:t>Nature of learning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6388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Process not a product.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change in behaviour-involves all those experiences and training.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through practice and experience.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Process of progressive  adjustment and adaptation to changing physical as well as social environment.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relatively durable or permanent.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Universal process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206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763000" cy="6019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Acquisition of habits, knowledge &amp; attitudes.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Process of development.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Both formal &amp; informal process.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Learning is adjustment.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Requires maturation as pre-requisite.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All learning is goal directed or purposive.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Involves reconstruction of experiences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Is  transferable from one situation to another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Continuous life long process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001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55626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Learning does not necessarily imply improvement and development in right direction</a:t>
            </a:r>
          </a:p>
          <a:p>
            <a:r>
              <a:rPr lang="en-US" sz="3200" b="1" dirty="0" smtClean="0"/>
              <a:t>Helps in bringing desirable changes in behaviour</a:t>
            </a:r>
          </a:p>
          <a:p>
            <a:r>
              <a:rPr lang="en-US" sz="3200" b="1" dirty="0" smtClean="0"/>
              <a:t>Helps in attaining teaching-learning objectives</a:t>
            </a:r>
          </a:p>
          <a:p>
            <a:r>
              <a:rPr lang="en-US" sz="3200" b="1" dirty="0" smtClean="0"/>
              <a:t>Helps in realization of life goals</a:t>
            </a:r>
          </a:p>
          <a:p>
            <a:r>
              <a:rPr lang="en-US" sz="3200" b="1" dirty="0"/>
              <a:t>Comprehensive process.</a:t>
            </a:r>
          </a:p>
          <a:p>
            <a:endParaRPr lang="en-US" sz="3200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86991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algn="l"/>
            <a:r>
              <a:rPr lang="en-US" dirty="0" smtClean="0"/>
              <a:t>   Outcomes of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Bringing desirable changes in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 algn="just">
              <a:buFont typeface="Wingdings" pitchFamily="2" charset="2"/>
              <a:buChar char="Ø"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Attainment of teaching – learning objectives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Attainment of proper growth &amp; development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Attainment of balanced personality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Proper adjustment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Realizing the goals of life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5256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273</TotalTime>
  <Words>1072</Words>
  <Application>Microsoft Office PowerPoint</Application>
  <PresentationFormat>On-screen Show (4:3)</PresentationFormat>
  <Paragraphs>166</Paragraphs>
  <Slides>34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Metro</vt:lpstr>
      <vt:lpstr>      LEARNING</vt:lpstr>
      <vt:lpstr> Definitions of learning</vt:lpstr>
      <vt:lpstr>Slide 3</vt:lpstr>
      <vt:lpstr>Slide 4</vt:lpstr>
      <vt:lpstr>    Purpose of learning</vt:lpstr>
      <vt:lpstr>       Nature of learning</vt:lpstr>
      <vt:lpstr>Slide 7</vt:lpstr>
      <vt:lpstr>Slide 8</vt:lpstr>
      <vt:lpstr>   Outcomes of learning</vt:lpstr>
      <vt:lpstr> Various Aspects of     Learning</vt:lpstr>
      <vt:lpstr>NEEDS     Learning begins with the need  of  the learner. When the need   of a learner is strong, he sets  definite goal for achievement</vt:lpstr>
      <vt:lpstr>     Readiness   A normal child develops readiness to learn, say, reading or writing at a certain age.  Children differ in readiness from one another    </vt:lpstr>
      <vt:lpstr>Situation   The learning situations like    the home &amp; school provides  opportunity for learning.</vt:lpstr>
      <vt:lpstr>Home</vt:lpstr>
      <vt:lpstr> Interaction    It is the process of responding  to a situation and getting feedback from it – satisfaction of the needs.</vt:lpstr>
      <vt:lpstr>    Learning curve</vt:lpstr>
      <vt:lpstr> Types of learning curve</vt:lpstr>
      <vt:lpstr>Straight line Curve Curve which shows a constant or uniform rate of progress in learning  </vt:lpstr>
      <vt:lpstr>2. Convex Curve</vt:lpstr>
      <vt:lpstr>Slide 20</vt:lpstr>
      <vt:lpstr>3. Concave Curve</vt:lpstr>
      <vt:lpstr>Slide 22</vt:lpstr>
      <vt:lpstr>4. Mixed Curve/ Concave – Convex / S - Curve   </vt:lpstr>
      <vt:lpstr>Slide 24</vt:lpstr>
      <vt:lpstr>       Learning Plateau</vt:lpstr>
      <vt:lpstr>Slide 26</vt:lpstr>
      <vt:lpstr>  Causes of Learning Plateau</vt:lpstr>
      <vt:lpstr>Slide 28</vt:lpstr>
      <vt:lpstr>Elimination of Plateaus</vt:lpstr>
      <vt:lpstr>Educational Implications/ Uses of Learning Curves</vt:lpstr>
      <vt:lpstr>Slide 31</vt:lpstr>
      <vt:lpstr>Learning Theories: Behaviourism</vt:lpstr>
      <vt:lpstr>Cognitivism </vt:lpstr>
      <vt:lpstr>Slide 34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42</cp:revision>
  <dcterms:created xsi:type="dcterms:W3CDTF">2006-08-16T00:00:00Z</dcterms:created>
  <dcterms:modified xsi:type="dcterms:W3CDTF">2019-07-17T04:25:17Z</dcterms:modified>
</cp:coreProperties>
</file>