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6"/>
  </p:notesMasterIdLst>
  <p:sldIdLst>
    <p:sldId id="276" r:id="rId2"/>
    <p:sldId id="277" r:id="rId3"/>
    <p:sldId id="278" r:id="rId4"/>
    <p:sldId id="279" r:id="rId5"/>
    <p:sldId id="280" r:id="rId6"/>
    <p:sldId id="281" r:id="rId7"/>
    <p:sldId id="282" r:id="rId8"/>
    <p:sldId id="316" r:id="rId9"/>
    <p:sldId id="283" r:id="rId10"/>
    <p:sldId id="284" r:id="rId11"/>
    <p:sldId id="285" r:id="rId12"/>
    <p:sldId id="286" r:id="rId13"/>
    <p:sldId id="287" r:id="rId14"/>
    <p:sldId id="288" r:id="rId15"/>
    <p:sldId id="289" r:id="rId16"/>
    <p:sldId id="290" r:id="rId17"/>
    <p:sldId id="291" r:id="rId18"/>
    <p:sldId id="292" r:id="rId19"/>
    <p:sldId id="293" r:id="rId20"/>
    <p:sldId id="320" r:id="rId21"/>
    <p:sldId id="294" r:id="rId22"/>
    <p:sldId id="321" r:id="rId23"/>
    <p:sldId id="295" r:id="rId24"/>
    <p:sldId id="319" r:id="rId25"/>
    <p:sldId id="311" r:id="rId26"/>
    <p:sldId id="312" r:id="rId27"/>
    <p:sldId id="313" r:id="rId28"/>
    <p:sldId id="314" r:id="rId29"/>
    <p:sldId id="315" r:id="rId30"/>
    <p:sldId id="304" r:id="rId31"/>
    <p:sldId id="305" r:id="rId32"/>
    <p:sldId id="297" r:id="rId33"/>
    <p:sldId id="298" r:id="rId34"/>
    <p:sldId id="30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63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636D84-D124-4CF8-90CA-DF93D6317BD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A03B2-2839-4D86-B43C-E3733DB82B7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68507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4A03B2-2839-4D86-B43C-E3733DB82B7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7134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      </a:t>
            </a:r>
            <a:r>
              <a:rPr lang="en-US" b="1" dirty="0" smtClean="0"/>
              <a:t>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Change in behaviour of the individual brought about by experience.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Modification of behaviour for the attainment of specific goals.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Learning = organism x environment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All changes and modifications in the behaviour of the individual  during his lifetime.</a:t>
            </a:r>
          </a:p>
          <a:p>
            <a:pPr algn="just">
              <a:buFont typeface="Wingdings" pitchFamily="2" charset="2"/>
              <a:buChar char="Ø"/>
            </a:pPr>
            <a:r>
              <a:rPr lang="en-US" smtClean="0"/>
              <a:t>Provides </a:t>
            </a:r>
            <a:r>
              <a:rPr lang="en-US" dirty="0" smtClean="0"/>
              <a:t>a key to the structure of our personality &amp; behaviour.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8244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 </a:t>
            </a:r>
            <a:r>
              <a:rPr lang="en-US" sz="4000" dirty="0" smtClean="0">
                <a:solidFill>
                  <a:srgbClr val="FF0000"/>
                </a:solidFill>
              </a:rPr>
              <a:t>Various Aspects </a:t>
            </a:r>
            <a:r>
              <a:rPr lang="en-US" sz="4000" i="1" dirty="0" smtClean="0">
                <a:solidFill>
                  <a:srgbClr val="FF0000"/>
                </a:solidFill>
              </a:rPr>
              <a:t>of     </a:t>
            </a:r>
            <a:r>
              <a:rPr lang="en-US" sz="4000" dirty="0" smtClean="0">
                <a:solidFill>
                  <a:srgbClr val="FF0000"/>
                </a:solidFill>
              </a:rPr>
              <a:t>Learning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315200" cy="487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various aspects of the process of        learning are:</a:t>
            </a:r>
          </a:p>
          <a:p>
            <a:endParaRPr lang="en-US" sz="3600" dirty="0" smtClean="0"/>
          </a:p>
          <a:p>
            <a:pPr>
              <a:buFont typeface="Courier New" pitchFamily="49" charset="0"/>
              <a:buChar char="o"/>
            </a:pPr>
            <a:r>
              <a:rPr lang="en-US" sz="3600" dirty="0" smtClean="0">
                <a:solidFill>
                  <a:srgbClr val="002060"/>
                </a:solidFill>
              </a:rPr>
              <a:t> </a:t>
            </a:r>
            <a:r>
              <a:rPr lang="en-US" sz="3600" dirty="0" smtClean="0"/>
              <a:t>Needs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 Readiness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 Situation</a:t>
            </a:r>
          </a:p>
          <a:p>
            <a:pPr>
              <a:buFont typeface="Courier New" pitchFamily="49" charset="0"/>
              <a:buChar char="o"/>
            </a:pPr>
            <a:r>
              <a:rPr lang="en-US" sz="3600" dirty="0" smtClean="0"/>
              <a:t> Interaction</a:t>
            </a:r>
            <a:r>
              <a:rPr lang="en-US" sz="3600" u="sng" dirty="0" smtClean="0">
                <a:solidFill>
                  <a:srgbClr val="002060"/>
                </a:solidFill>
              </a:rPr>
              <a:t> </a:t>
            </a:r>
          </a:p>
          <a:p>
            <a:pPr algn="l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828600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8001000" cy="1066800"/>
          </a:xfrm>
        </p:spPr>
        <p:txBody>
          <a:bodyPr>
            <a:normAutofit fontScale="90000"/>
          </a:bodyPr>
          <a:lstStyle/>
          <a:p>
            <a:r>
              <a:rPr lang="en-US" sz="4000" u="sng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NEEDS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Learning begins with the need 	of 	the learner. When the need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	of a learner is strong, he sets 	definite goal for achievement</a:t>
            </a:r>
            <a:endParaRPr lang="en-US" sz="40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648200"/>
            <a:ext cx="7772400" cy="1199704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This makes learning more concrete.</a:t>
            </a:r>
            <a:endParaRPr lang="en-US" sz="3200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55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58200" cy="58975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   </a:t>
            </a:r>
            <a:br>
              <a:rPr lang="en-US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en-US" u="sng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Readiness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</a:t>
            </a:r>
            <a:r>
              <a:rPr lang="en-US" sz="3600" dirty="0" smtClean="0"/>
              <a:t>A normal child develops readiness to learn, say, reading or writing at a certain age.</a:t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Children differ in readiness from one another    </a:t>
            </a:r>
            <a:endParaRPr lang="en-US" sz="3600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914400" y="5943600"/>
            <a:ext cx="7772400" cy="411960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6981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609600"/>
            <a:ext cx="8001000" cy="3124200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4000" u="sng" dirty="0" smtClean="0"/>
              <a:t>Situation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	</a:t>
            </a:r>
            <a:r>
              <a:rPr lang="en-US" sz="3600" dirty="0" smtClean="0"/>
              <a:t>The learning situations like   	the home &amp; school provides 	opportunity for learning.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8001000" cy="1569993"/>
          </a:xfrm>
        </p:spPr>
        <p:txBody>
          <a:bodyPr>
            <a:normAutofit fontScale="92500" lnSpcReduction="10000"/>
          </a:bodyPr>
          <a:lstStyle/>
          <a:p>
            <a:endParaRPr lang="en-US" sz="3600" dirty="0" smtClean="0">
              <a:solidFill>
                <a:schemeClr val="tx1"/>
              </a:solidFill>
            </a:endParaRPr>
          </a:p>
          <a:p>
            <a:pPr algn="just"/>
            <a:r>
              <a:rPr lang="en-US" sz="3600" b="1" dirty="0" smtClean="0">
                <a:solidFill>
                  <a:schemeClr val="tx1"/>
                </a:solidFill>
              </a:rPr>
              <a:t>Special learning situations are also provided by the teacher .</a:t>
            </a:r>
            <a:endParaRPr lang="en-US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8993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5389190"/>
            <a:ext cx="8229600" cy="11430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bg1"/>
                </a:solidFill>
              </a:rPr>
              <a:t>Home</a:t>
            </a:r>
            <a:endParaRPr lang="en-US" sz="4400" b="1" dirty="0">
              <a:solidFill>
                <a:schemeClr val="bg1"/>
              </a:solidFill>
            </a:endParaRPr>
          </a:p>
        </p:txBody>
      </p:sp>
      <p:pic>
        <p:nvPicPr>
          <p:cNvPr id="13" name="Picture 4" descr="E:\soja\work\education\ZEynS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465138" y="2535326"/>
            <a:ext cx="4038600" cy="2995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1" name="Picture 5" descr="E:\soja\work\education\25CAFF5CAEBF898FF333505E7D3F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04273" y="0"/>
            <a:ext cx="571500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6598164" y="3613666"/>
            <a:ext cx="164179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</a:t>
            </a:r>
            <a:r>
              <a:rPr lang="en-US" sz="3200" b="1" dirty="0">
                <a:solidFill>
                  <a:srgbClr val="C00000"/>
                </a:solidFill>
              </a:rPr>
              <a:t>School </a:t>
            </a:r>
          </a:p>
        </p:txBody>
      </p:sp>
      <p:pic>
        <p:nvPicPr>
          <p:cNvPr id="14" name="Picture 3" descr="E:\soja\work\education\shristi_1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55687" y="4343400"/>
            <a:ext cx="3326749" cy="2218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E:\soja\work\education\indian-children_medium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108184" y="10886"/>
            <a:ext cx="3232384" cy="21549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01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5668962"/>
          </a:xfrm>
        </p:spPr>
        <p:txBody>
          <a:bodyPr>
            <a:normAutofit/>
          </a:bodyPr>
          <a:lstStyle/>
          <a:p>
            <a:r>
              <a:rPr lang="en-US" sz="4000" u="sng" dirty="0" smtClean="0"/>
              <a:t/>
            </a:r>
            <a:br>
              <a:rPr lang="en-US" sz="4000" u="sng" dirty="0" smtClean="0"/>
            </a:br>
            <a:r>
              <a:rPr lang="en-US" sz="4000" u="sng" dirty="0" smtClean="0"/>
              <a:t>Interaction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	</a:t>
            </a:r>
            <a:r>
              <a:rPr lang="en-US" sz="3600" dirty="0" smtClean="0"/>
              <a:t>It is the process of responding  to a situation and getting feedback from it – </a:t>
            </a:r>
            <a:r>
              <a:rPr lang="en-US" sz="3600" smtClean="0"/>
              <a:t>satisfaction of </a:t>
            </a:r>
            <a:r>
              <a:rPr lang="en-US" sz="3600" dirty="0" smtClean="0"/>
              <a:t>the needs.</a:t>
            </a:r>
            <a:endParaRPr lang="en-US" sz="4000" dirty="0"/>
          </a:p>
        </p:txBody>
      </p:sp>
      <p:pic>
        <p:nvPicPr>
          <p:cNvPr id="29698" name="Picture 2" descr="C:\Documents and Settings\LocalService\My Documents\inter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114800" y="533400"/>
            <a:ext cx="3200400" cy="2057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32795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smtClean="0"/>
              <a:t>    Learning </a:t>
            </a:r>
            <a:r>
              <a:rPr lang="en-US" b="1" dirty="0" smtClean="0"/>
              <a:t>curve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Graphical representation of how learning takes place in a particular situation.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It is a record of child’s improvement.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In graph,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	      X axis  -- Time interval /Practice </a:t>
            </a:r>
          </a:p>
          <a:p>
            <a:pPr algn="just">
              <a:buNone/>
            </a:pPr>
            <a:r>
              <a:rPr lang="en-US" dirty="0"/>
              <a:t>	</a:t>
            </a:r>
            <a:r>
              <a:rPr lang="en-US" dirty="0" smtClean="0"/>
              <a:t>	      Y axis   --  Amount of learning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19928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Types of learning curve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229600" cy="43891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3200" b="1" dirty="0" smtClean="0"/>
              <a:t>There  are  different  types  of  learning  curve</a:t>
            </a:r>
          </a:p>
          <a:p>
            <a:pPr algn="just">
              <a:buNone/>
            </a:pPr>
            <a:r>
              <a:rPr lang="en-US" sz="3200" b="1" dirty="0" smtClean="0"/>
              <a:t> based on :-</a:t>
            </a:r>
          </a:p>
          <a:p>
            <a:pPr algn="just">
              <a:buNone/>
            </a:pPr>
            <a:r>
              <a:rPr lang="en-US" sz="3200" b="1" dirty="0" smtClean="0"/>
              <a:t>    a) The nature of the learner</a:t>
            </a:r>
          </a:p>
          <a:p>
            <a:pPr algn="just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b) The nature of the task</a:t>
            </a:r>
          </a:p>
          <a:p>
            <a:pPr algn="just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c) The learning conditions</a:t>
            </a:r>
          </a:p>
          <a:p>
            <a:pPr algn="just">
              <a:buNone/>
            </a:pPr>
            <a:r>
              <a:rPr lang="en-US" sz="3200" b="1" dirty="0"/>
              <a:t>	</a:t>
            </a:r>
            <a:r>
              <a:rPr lang="en-US" sz="3200" b="1" dirty="0" smtClean="0"/>
              <a:t>d) The time available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31178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534400" cy="1981200"/>
          </a:xfrm>
        </p:spPr>
        <p:txBody>
          <a:bodyPr>
            <a:normAutofit fontScale="90000"/>
          </a:bodyPr>
          <a:lstStyle/>
          <a:p>
            <a:pPr marL="742950" indent="-742950" algn="l"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Straight line Curve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Curve which shows a constant or uniform rate of progress in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5867400"/>
            <a:ext cx="7772400" cy="488160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00200" y="2819400"/>
            <a:ext cx="64008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117967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2. Convex Curve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8229600" cy="58674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Negatively accelerated curve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Shows rapid initial improvement in learning that slows down with time.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Convex curves are seen,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b="1" dirty="0" smtClean="0"/>
              <a:t>When the task is simple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b="1" dirty="0" smtClean="0"/>
              <a:t>The learner has previous practice on a similar task</a:t>
            </a:r>
            <a:r>
              <a:rPr lang="en-US" sz="3200" b="1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6414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b="1" dirty="0" smtClean="0"/>
              <a:t> Definitions of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Gates – “ Learning is the modification of behaviour through experience”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Henry P. Smith – “ Learning is the acquisition of new behaviour or the strengthening or weakening of old behaviour as a result of experience”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Crow &amp; Crow – “ Learning is the acquisition of habits, knowledge and attitudes”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Gardner Murphy – “ The term learning covers every modification in behaviour to meet environmental  requirements”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41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762000"/>
            <a:ext cx="6934200" cy="56972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741531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>
                <a:solidFill>
                  <a:srgbClr val="FF0000"/>
                </a:solidFill>
              </a:rPr>
              <a:t>3. Concave Curve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371600"/>
            <a:ext cx="8229600" cy="5867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Positively accelerated curve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Shows slow initial improvement in learning that increases with time ultimately leading to the mastery over the learning material.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200" b="1" dirty="0" smtClean="0"/>
              <a:t>Concave curves are seen,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3200" b="1" dirty="0" smtClean="0"/>
              <a:t>When the task is new or difficult</a:t>
            </a:r>
          </a:p>
          <a:p>
            <a:pPr lvl="1" algn="just">
              <a:buFont typeface="Wingdings" pitchFamily="2" charset="2"/>
              <a:buChar char="Ø"/>
            </a:pPr>
            <a:r>
              <a:rPr lang="en-US" sz="3200" b="1" dirty="0" smtClean="0"/>
              <a:t>The learner has no pervious experience with similar task</a:t>
            </a:r>
          </a:p>
          <a:p>
            <a:pPr lvl="1"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71252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457200"/>
            <a:ext cx="6705600" cy="6269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741531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944562"/>
          </a:xfrm>
        </p:spPr>
        <p:txBody>
          <a:bodyPr>
            <a:noAutofit/>
          </a:bodyPr>
          <a:lstStyle/>
          <a:p>
            <a:pPr algn="ctr"/>
            <a:r>
              <a:rPr lang="en-US" sz="3600" b="1" u="sng" dirty="0" smtClean="0">
                <a:solidFill>
                  <a:srgbClr val="FF0000"/>
                </a:solidFill>
              </a:rPr>
              <a:t>4</a:t>
            </a:r>
            <a:r>
              <a:rPr lang="en-US" sz="3600" b="1" u="sng" dirty="0">
                <a:solidFill>
                  <a:srgbClr val="FF0000"/>
                </a:solidFill>
              </a:rPr>
              <a:t>. Mixed Curve/ Concave – Convex / S - Curve </a:t>
            </a:r>
            <a:r>
              <a:rPr lang="en-US" sz="3600" dirty="0">
                <a:solidFill>
                  <a:srgbClr val="FF0000"/>
                </a:solidFill>
              </a:rPr>
              <a:t/>
            </a:r>
            <a:br>
              <a:rPr lang="en-US" sz="3600" dirty="0">
                <a:solidFill>
                  <a:srgbClr val="FF0000"/>
                </a:solidFill>
              </a:rPr>
            </a:br>
            <a:r>
              <a:rPr lang="en-US" sz="3600" dirty="0">
                <a:solidFill>
                  <a:srgbClr val="FF0000"/>
                </a:solidFill>
              </a:rPr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229600" cy="5715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endParaRPr lang="en-US" sz="4000" dirty="0" smtClean="0"/>
          </a:p>
          <a:p>
            <a:pPr algn="just">
              <a:buFont typeface="Wingdings" pitchFamily="2" charset="2"/>
              <a:buChar char="Ø"/>
            </a:pPr>
            <a:r>
              <a:rPr lang="en-US" sz="4000" dirty="0" smtClean="0"/>
              <a:t>S – shaped curve – combination of a concave and convex curve depending on rapid or slow initial success followed by a reverse condition in learning.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xmlns="" val="3963644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94773"/>
            <a:ext cx="8153400" cy="495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7741531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       Learning Plateau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98396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Stationary stage where apparently no progress in learning is recorded.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When such a stage is reached, a learning curve takes the form of a straight line and become parallel to the X axis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 period of no progress in a learning curve.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“ </a:t>
            </a:r>
            <a:r>
              <a:rPr lang="en-US" b="1" i="1" dirty="0" smtClean="0"/>
              <a:t>A long flat stretch in the learning curve, a long period of almost no improvement, is called a plateau, provided it is followed by more improvement” </a:t>
            </a:r>
            <a:r>
              <a:rPr lang="en-US" b="1" dirty="0" smtClean="0"/>
              <a:t>– </a:t>
            </a:r>
            <a:r>
              <a:rPr lang="en-US" b="1" dirty="0" smtClean="0">
                <a:solidFill>
                  <a:srgbClr val="FFFF00"/>
                </a:solidFill>
              </a:rPr>
              <a:t>Woodworth and Marquis.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03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Desktop\DINI\learning_plateau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686800" cy="6324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67134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  Causes of Learning Plateau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763000" cy="5257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Poor or faulty method of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Physical as well as mental fatigue.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Lack of proper motivation or loss of interest.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Too much difficulty and complexity of the task.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Conflict of previous learning with new learning.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Transition from a lower level to higher level.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Poor and unfavorable environment and working condition.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02247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8. Mental or physical illness of the learner.</a:t>
            </a:r>
          </a:p>
          <a:p>
            <a:pPr>
              <a:buNone/>
            </a:pPr>
            <a:r>
              <a:rPr lang="en-US" dirty="0" smtClean="0"/>
              <a:t>9. Distraction or lack of proper attention.</a:t>
            </a:r>
          </a:p>
          <a:p>
            <a:pPr>
              <a:buNone/>
            </a:pPr>
            <a:r>
              <a:rPr lang="en-US" dirty="0" smtClean="0"/>
              <a:t>10. Satisfaction of the learner with </a:t>
            </a:r>
            <a:r>
              <a:rPr lang="en-US" smtClean="0"/>
              <a:t>moderate    achievement</a:t>
            </a:r>
            <a:r>
              <a:rPr lang="en-US" dirty="0" smtClean="0"/>
              <a:t>.</a:t>
            </a:r>
          </a:p>
          <a:p>
            <a:pPr algn="just">
              <a:buNone/>
            </a:pPr>
            <a:r>
              <a:rPr lang="en-US" dirty="0" smtClean="0"/>
              <a:t>11. Applying a new method.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38339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7274"/>
            <a:ext cx="8229600" cy="4572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Elimination of Plateaus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60198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Adopt efficient methods of teaching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Acquaint children with the goals of the work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  Arrange learning experiences according to the increasing level of difficulty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Avoid introducing new material in a hurried manner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Use appropriate audio visual aids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Provide incentives to arouse and maintain motivation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Eliminate the distracting factors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 children to select appropriate method of his learning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Encourage the learner to stop the task for a short while &amp; start again.</a:t>
            </a:r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97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Skinner – “Learning is a process of progressive behaviour adaptation”. </a:t>
            </a:r>
          </a:p>
          <a:p>
            <a:pPr algn="just">
              <a:buNone/>
            </a:pPr>
            <a:r>
              <a:rPr lang="en-US" dirty="0" smtClean="0"/>
              <a:t>    </a:t>
            </a:r>
          </a:p>
          <a:p>
            <a:pPr algn="just">
              <a:buNone/>
            </a:pPr>
            <a:r>
              <a:rPr lang="en-US" dirty="0" smtClean="0"/>
              <a:t> </a:t>
            </a:r>
            <a:r>
              <a:rPr lang="en-US" b="1" dirty="0" smtClean="0"/>
              <a:t>In short</a:t>
            </a:r>
            <a:r>
              <a:rPr lang="en-US" dirty="0" smtClean="0"/>
              <a:t>, </a:t>
            </a:r>
          </a:p>
          <a:p>
            <a:pPr algn="just">
              <a:buNone/>
            </a:pPr>
            <a:r>
              <a:rPr lang="en-US" dirty="0" smtClean="0"/>
              <a:t>                   </a:t>
            </a:r>
            <a:r>
              <a:rPr lang="en-US" b="1" dirty="0" smtClean="0"/>
              <a:t>learning – any relatively permanent change in behaviour which occurs as a result of experience or practice”.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This definition has </a:t>
            </a:r>
            <a:r>
              <a:rPr lang="en-US" b="1" dirty="0" smtClean="0"/>
              <a:t>3 important elements</a:t>
            </a:r>
            <a:r>
              <a:rPr lang="en-US" dirty="0" smtClean="0"/>
              <a:t>.                                            -Change in behaviour    </a:t>
            </a:r>
          </a:p>
          <a:p>
            <a:pPr algn="just">
              <a:buNone/>
            </a:pPr>
            <a:r>
              <a:rPr lang="en-US" dirty="0" smtClean="0"/>
              <a:t>     -through experience/practice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- relatively permanent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79989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Educational Implications/ Uses of Learning Curves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acquaint with the individual differences in learning among his students.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To improve the method of teaching.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select appropriate teaching aids.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maintain a proper account of the regular progress of his students.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2132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compare the progress of the students in the class.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Helps the teacher to understand the emotional life and personality characteristics of the learner. 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Help the students to acquaint themselves with their own progress and provides opportunity for self-appraisal.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0053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12064"/>
            <a:ext cx="83058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Learning Theories: </a:t>
            </a:r>
            <a:r>
              <a:rPr lang="en-US" dirty="0" err="1" smtClean="0"/>
              <a:t>B</a:t>
            </a:r>
            <a:r>
              <a:rPr lang="en-US" sz="4000" dirty="0" err="1" smtClean="0"/>
              <a:t>ehaviourism</a:t>
            </a:r>
            <a:endParaRPr lang="en-US" sz="4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Emphasizes the role of environmental stimuli in learning.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Focus on observable responses.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Learning through S-R connection is the primary concern.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Stimulus – an event / object that activates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lvl="1">
              <a:buFont typeface="Wingdings" pitchFamily="2" charset="2"/>
              <a:buChar char="Ø"/>
            </a:pPr>
            <a:r>
              <a:rPr lang="en-US" dirty="0" smtClean="0"/>
              <a:t>Response – observable reaction to a stimulus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Classical conditioning (</a:t>
            </a:r>
            <a:r>
              <a:rPr lang="en-US" dirty="0" err="1" smtClean="0"/>
              <a:t>pavlov</a:t>
            </a:r>
            <a:r>
              <a:rPr lang="en-US" dirty="0" smtClean="0"/>
              <a:t>), Trial &amp; error learning(Thorndike), Hull’ theory &amp;operant conditioning(skinner) – </a:t>
            </a:r>
            <a:r>
              <a:rPr lang="en-US" dirty="0" err="1" smtClean="0"/>
              <a:t>behaviourist</a:t>
            </a:r>
            <a:r>
              <a:rPr lang="en-US" dirty="0" smtClean="0"/>
              <a:t> theories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4886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Cognitivism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Learning is an active mental process of acquiring, remembering and using knowledge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Learning – acquisition of knowledge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Focus on individual and differences in cognition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Theories- Gestalt view of learning, Meaningful Verbal Learning by </a:t>
            </a:r>
            <a:r>
              <a:rPr lang="en-US" dirty="0" err="1" smtClean="0"/>
              <a:t>Ausubel</a:t>
            </a:r>
            <a:r>
              <a:rPr lang="en-US" dirty="0" smtClean="0"/>
              <a:t> &amp; Purposive </a:t>
            </a:r>
            <a:r>
              <a:rPr lang="en-US" dirty="0" err="1" smtClean="0"/>
              <a:t>behaviourism</a:t>
            </a:r>
            <a:r>
              <a:rPr lang="en-US" dirty="0" smtClean="0"/>
              <a:t> by </a:t>
            </a:r>
            <a:r>
              <a:rPr lang="en-US" dirty="0" err="1" smtClean="0"/>
              <a:t>Tolman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00733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05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3. Constructivism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Learner construct his own understanding and knowledge , through experiencing things and reflecting on those experiences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err="1" smtClean="0"/>
              <a:t>Eg</a:t>
            </a:r>
            <a:r>
              <a:rPr lang="en-US" dirty="0" smtClean="0"/>
              <a:t>: Piaget’s theory, Bruner’s theory –    	  				Discovery Learning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Vygotsky</a:t>
            </a:r>
            <a:r>
              <a:rPr lang="en-US" dirty="0" smtClean="0"/>
              <a:t> ( Social constructivism)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3983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Desktop\New Folder\learning-style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04800"/>
            <a:ext cx="8839200" cy="6553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108930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Purpose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Acquisition of knowledge ( </a:t>
            </a:r>
            <a:r>
              <a:rPr lang="en-US" b="1" dirty="0" smtClean="0"/>
              <a:t>Cognitive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Acquisition of attitudes &amp; ideals (</a:t>
            </a:r>
            <a:r>
              <a:rPr lang="en-US" b="1" dirty="0" smtClean="0"/>
              <a:t>Affective</a:t>
            </a:r>
            <a:r>
              <a:rPr lang="en-US" dirty="0" smtClean="0"/>
              <a:t>)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Acquisition of skills (  </a:t>
            </a:r>
            <a:r>
              <a:rPr lang="en-US" b="1" dirty="0" smtClean="0"/>
              <a:t>Psychomotor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4862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       </a:t>
            </a:r>
            <a:r>
              <a:rPr lang="en-US" b="1" dirty="0" smtClean="0"/>
              <a:t>Nature of learning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534400" cy="5638800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Process not a product.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change in behaviour-involves all those experiences and training.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through practice and experience.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Process of progressive  adjustment and adaptation to changing physical as well as social environment.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relatively durable or permanent.</a:t>
            </a:r>
          </a:p>
          <a:p>
            <a:pPr algn="just">
              <a:buFont typeface="Wingdings" pitchFamily="2" charset="2"/>
              <a:buChar char="Ø"/>
            </a:pPr>
            <a:r>
              <a:rPr lang="en-US" b="1" dirty="0" smtClean="0"/>
              <a:t>Universal process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marL="0" indent="0"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0206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019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Acquisition of habits, knowledge &amp; attitudes.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Process of development.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Both formal &amp; informal process.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Learning is adjustment.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Requires maturation as pre-requisite.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All learning is goal directed or purposive. 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Involves reconstruction of experiences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Is  transferable from one situation to another</a:t>
            </a:r>
          </a:p>
          <a:p>
            <a:pPr>
              <a:buFont typeface="Wingdings" pitchFamily="2" charset="2"/>
              <a:buChar char="Ø"/>
            </a:pPr>
            <a:r>
              <a:rPr lang="en-US" sz="3200" b="1" dirty="0" smtClean="0"/>
              <a:t>Continuous life long process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70014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55626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Learning does not necessarily imply improvement and development in right direction</a:t>
            </a:r>
          </a:p>
          <a:p>
            <a:r>
              <a:rPr lang="en-US" sz="3200" b="1" dirty="0" smtClean="0"/>
              <a:t>Helps in bringing desirable changes in behaviour</a:t>
            </a:r>
          </a:p>
          <a:p>
            <a:r>
              <a:rPr lang="en-US" sz="3200" b="1" dirty="0" smtClean="0"/>
              <a:t>Helps in attaining teaching-learning objectives</a:t>
            </a:r>
          </a:p>
          <a:p>
            <a:r>
              <a:rPr lang="en-US" sz="3200" b="1" dirty="0" smtClean="0"/>
              <a:t>Helps in realization of life goals</a:t>
            </a:r>
          </a:p>
          <a:p>
            <a:r>
              <a:rPr lang="en-US" sz="3200" b="1" dirty="0"/>
              <a:t>Comprehensive process.</a:t>
            </a:r>
          </a:p>
          <a:p>
            <a:endParaRPr lang="en-US" sz="3200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86991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pPr algn="l"/>
            <a:r>
              <a:rPr lang="en-US" dirty="0" smtClean="0"/>
              <a:t>   Outcomes of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/>
              <a:t>Bringing desirable changes in </a:t>
            </a:r>
            <a:r>
              <a:rPr lang="en-US" dirty="0" err="1" smtClean="0"/>
              <a:t>behaviour</a:t>
            </a:r>
            <a:endParaRPr lang="en-US" dirty="0" smtClean="0"/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Attainment of teaching – learning objectives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Attainment of proper growth &amp; development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Attainment of balanced personality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Proper adjustment</a:t>
            </a:r>
          </a:p>
          <a:p>
            <a:pPr algn="just">
              <a:buFont typeface="Wingdings" pitchFamily="2" charset="2"/>
              <a:buChar char="Ø"/>
            </a:pPr>
            <a:endParaRPr lang="en-US" dirty="0" smtClean="0"/>
          </a:p>
          <a:p>
            <a:pPr algn="just">
              <a:buFont typeface="Wingdings" pitchFamily="2" charset="2"/>
              <a:buChar char="Ø"/>
            </a:pPr>
            <a:r>
              <a:rPr lang="en-US" dirty="0" smtClean="0"/>
              <a:t>Realizing the goals of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52569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273</TotalTime>
  <Words>1072</Words>
  <Application>Microsoft Office PowerPoint</Application>
  <PresentationFormat>On-screen Show (4:3)</PresentationFormat>
  <Paragraphs>166</Paragraphs>
  <Slides>34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Metro</vt:lpstr>
      <vt:lpstr>      LEARNING</vt:lpstr>
      <vt:lpstr> Definitions of learning</vt:lpstr>
      <vt:lpstr>Slide 3</vt:lpstr>
      <vt:lpstr>Slide 4</vt:lpstr>
      <vt:lpstr>    Purpose of learning</vt:lpstr>
      <vt:lpstr>       Nature of learning</vt:lpstr>
      <vt:lpstr>Slide 7</vt:lpstr>
      <vt:lpstr>Slide 8</vt:lpstr>
      <vt:lpstr>   Outcomes of learning</vt:lpstr>
      <vt:lpstr> Various Aspects of     Learning</vt:lpstr>
      <vt:lpstr>NEEDS     Learning begins with the need  of  the learner. When the need   of a learner is strong, he sets  definite goal for achievement</vt:lpstr>
      <vt:lpstr>     Readiness   A normal child develops readiness to learn, say, reading or writing at a certain age.  Children differ in readiness from one another    </vt:lpstr>
      <vt:lpstr>Situation   The learning situations like    the home &amp; school provides  opportunity for learning.</vt:lpstr>
      <vt:lpstr>Home</vt:lpstr>
      <vt:lpstr> Interaction    It is the process of responding  to a situation and getting feedback from it – satisfaction of the needs.</vt:lpstr>
      <vt:lpstr>    Learning curve</vt:lpstr>
      <vt:lpstr> Types of learning curve</vt:lpstr>
      <vt:lpstr>Straight line Curve Curve which shows a constant or uniform rate of progress in learning  </vt:lpstr>
      <vt:lpstr>2. Convex Curve</vt:lpstr>
      <vt:lpstr>Slide 20</vt:lpstr>
      <vt:lpstr>3. Concave Curve</vt:lpstr>
      <vt:lpstr>Slide 22</vt:lpstr>
      <vt:lpstr>4. Mixed Curve/ Concave – Convex / S - Curve   </vt:lpstr>
      <vt:lpstr>Slide 24</vt:lpstr>
      <vt:lpstr>       Learning Plateau</vt:lpstr>
      <vt:lpstr>Slide 26</vt:lpstr>
      <vt:lpstr>  Causes of Learning Plateau</vt:lpstr>
      <vt:lpstr>Slide 28</vt:lpstr>
      <vt:lpstr>Elimination of Plateaus</vt:lpstr>
      <vt:lpstr>Educational Implications/ Uses of Learning Curves</vt:lpstr>
      <vt:lpstr>Slide 31</vt:lpstr>
      <vt:lpstr>Learning Theories: Behaviourism</vt:lpstr>
      <vt:lpstr>Cognitivism </vt:lpstr>
      <vt:lpstr>Slide 34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42</cp:revision>
  <dcterms:created xsi:type="dcterms:W3CDTF">2006-08-16T00:00:00Z</dcterms:created>
  <dcterms:modified xsi:type="dcterms:W3CDTF">2019-07-17T04:25:17Z</dcterms:modified>
</cp:coreProperties>
</file>