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2/27/2019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2/27/2019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2/27/2019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err="1" smtClean="0"/>
              <a:t>Rotter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10000"/>
          </a:bodyPr>
          <a:lstStyle/>
          <a:p>
            <a:r>
              <a:rPr lang="en-US" dirty="0" smtClean="0"/>
              <a:t>A strength of </a:t>
            </a:r>
            <a:r>
              <a:rPr lang="en-US" dirty="0" err="1" smtClean="0"/>
              <a:t>Rotter's</a:t>
            </a:r>
            <a:r>
              <a:rPr lang="en-US" dirty="0" smtClean="0"/>
              <a:t> social learning theory is that it explicitly blends </a:t>
            </a:r>
            <a:r>
              <a:rPr lang="en-US" b="1" dirty="0" smtClean="0"/>
              <a:t>specific and general constructs</a:t>
            </a:r>
            <a:r>
              <a:rPr lang="en-US" dirty="0" smtClean="0"/>
              <a:t>, offering the benefits of each</a:t>
            </a:r>
            <a:r>
              <a:rPr lang="en-US" dirty="0" smtClean="0"/>
              <a:t>.</a:t>
            </a:r>
          </a:p>
          <a:p>
            <a:endParaRPr lang="en-US" dirty="0" smtClean="0"/>
          </a:p>
          <a:p>
            <a:r>
              <a:rPr lang="en-US" dirty="0" smtClean="0"/>
              <a:t> In social learning theory, all general constructs have a specific counterpart. </a:t>
            </a:r>
            <a:endParaRPr lang="en-US" dirty="0" smtClean="0"/>
          </a:p>
          <a:p>
            <a:endParaRPr lang="en-US" dirty="0" smtClean="0"/>
          </a:p>
          <a:p>
            <a:r>
              <a:rPr lang="en-US" dirty="0" smtClean="0"/>
              <a:t>For every </a:t>
            </a:r>
            <a:r>
              <a:rPr lang="en-US" dirty="0" err="1" smtClean="0"/>
              <a:t>situationally</a:t>
            </a:r>
            <a:r>
              <a:rPr lang="en-US" dirty="0" smtClean="0"/>
              <a:t> specific expectancy there is a cross-situational generalized expectancy</a:t>
            </a:r>
            <a:r>
              <a:rPr lang="en-US" dirty="0" smtClean="0"/>
              <a:t>.</a:t>
            </a:r>
          </a:p>
          <a:p>
            <a:endParaRPr lang="en-US" dirty="0" smtClean="0"/>
          </a:p>
          <a:p>
            <a:r>
              <a:rPr lang="en-US" dirty="0" smtClean="0"/>
              <a:t> Social learning theory blends generality and specificity to enable psychologists to measure variables and to make a large number of accurate predictions from these variables.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Locus of control </a:t>
            </a:r>
            <a:r>
              <a:rPr lang="en-US" dirty="0" smtClean="0"/>
              <a:t>refers to people's very general, cross-situational beliefs about what determines whether or not they get reinforced in life. People can be classified along a continuum from very internal to very external.</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457200"/>
            <a:ext cx="8229600" cy="5668963"/>
          </a:xfrm>
        </p:spPr>
        <p:txBody>
          <a:bodyPr>
            <a:normAutofit/>
          </a:bodyPr>
          <a:lstStyle/>
          <a:p>
            <a:r>
              <a:rPr lang="en-US" dirty="0" smtClean="0"/>
              <a:t>People with a strong internal locus of control believe that the responsibility for whether or not they get reinforced ultimately lies with themselves. </a:t>
            </a:r>
          </a:p>
          <a:p>
            <a:endParaRPr lang="en-US" dirty="0" smtClean="0"/>
          </a:p>
          <a:p>
            <a:r>
              <a:rPr lang="en-US" dirty="0" smtClean="0"/>
              <a:t>Internals believe that success or failure is due to their own efforts. </a:t>
            </a:r>
          </a:p>
          <a:p>
            <a:endParaRPr lang="en-US" dirty="0" smtClean="0"/>
          </a:p>
          <a:p>
            <a:r>
              <a:rPr lang="en-US" dirty="0" smtClean="0"/>
              <a:t>In contrast, externals believe that the </a:t>
            </a:r>
            <a:r>
              <a:rPr lang="en-US" dirty="0" err="1" smtClean="0"/>
              <a:t>reinforcers</a:t>
            </a:r>
            <a:r>
              <a:rPr lang="en-US" dirty="0" smtClean="0"/>
              <a:t> in life are controlled by luck, chance, or powerful others. Therefore, they see little impact of their own efforts on the amount of reinforcement they receive.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 First, he has warned people that locus of control is not a typology. It represents a continuum, not an either/or proposition. Second, because locus of control is a generalized expectancy it will predict people's behavior across situations. However, there may be some specific situations in which people who, for example, are generally external behave like internals. That is because their learning history has shown them that they have control over the reinforcement they receive in certain situations, although overall they perceive little control over what happens to them. Again, one can see the importance of conceiving of personality as the interaction of the person and the environment. </a:t>
            </a:r>
            <a:endParaRPr lang="en-US" b="1"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HARRY STACK SULLIVAN</a:t>
            </a:r>
            <a:br>
              <a:rPr lang="en-US" b="1" dirty="0" smtClean="0"/>
            </a:br>
            <a:endParaRPr lang="en-US" dirty="0"/>
          </a:p>
        </p:txBody>
      </p:sp>
      <p:sp>
        <p:nvSpPr>
          <p:cNvPr id="3" name="Content Placeholder 2"/>
          <p:cNvSpPr>
            <a:spLocks noGrp="1"/>
          </p:cNvSpPr>
          <p:nvPr>
            <p:ph sz="quarter" idx="1"/>
          </p:nvPr>
        </p:nvSpPr>
        <p:spPr/>
        <p:txBody>
          <a:bodyPr/>
          <a:lstStyle/>
          <a:p>
            <a:pPr fontAlgn="base"/>
            <a:r>
              <a:rPr lang="en-US" dirty="0" smtClean="0"/>
              <a:t>Sullivan, however, saw anxiety as existing only as a result of social interactions.  He described techniques, much like defense mechanisms, that provide tools for people to use in order to reduce social anxiety.  Selective Inattention is one such mechanism.</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fontAlgn="base">
              <a:buNone/>
            </a:pPr>
            <a:r>
              <a:rPr lang="en-US" b="1" dirty="0" smtClean="0"/>
              <a:t>Personifications</a:t>
            </a:r>
          </a:p>
          <a:p>
            <a:pPr fontAlgn="base"/>
            <a:r>
              <a:rPr lang="en-US" dirty="0" smtClean="0"/>
              <a:t>Through social interactions and our selective attention or inattention, we develop Personifications of ourselves and others.  </a:t>
            </a:r>
            <a:endParaRPr lang="en-US" dirty="0" smtClean="0"/>
          </a:p>
          <a:p>
            <a:pPr fontAlgn="base"/>
            <a:endParaRPr lang="en-US" dirty="0" smtClean="0"/>
          </a:p>
          <a:p>
            <a:pPr fontAlgn="base"/>
            <a:r>
              <a:rPr lang="en-US" dirty="0" smtClean="0"/>
              <a:t> he shifts his focus away from Freud and more toward a cognitive approach to understanding personality.</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These personifications are mental images that allow us to better understand ourselves and the world. </a:t>
            </a:r>
            <a:endParaRPr lang="en-US" dirty="0" smtClean="0"/>
          </a:p>
          <a:p>
            <a:endParaRPr lang="en-US" dirty="0" smtClean="0"/>
          </a:p>
          <a:p>
            <a:r>
              <a:rPr lang="en-US" dirty="0" smtClean="0"/>
              <a:t> There are three basic ways we see ourselves the bad-me, the good-me and the not-me.  </a:t>
            </a:r>
            <a:endParaRPr lang="en-US" dirty="0" smtClean="0"/>
          </a:p>
          <a:p>
            <a:endParaRPr lang="en-US" dirty="0" smtClean="0"/>
          </a:p>
          <a:p>
            <a:r>
              <a:rPr lang="en-US" dirty="0" smtClean="0"/>
              <a:t>The bad me represents those aspects of the self that are considered negative and are therefore hidden from others and possibly even the self.  The anxiety that we feel is often a result of recognition of the bad part of ourselves, such as when we recall an embarrassing moment or experience guilt from a past action.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smtClean="0"/>
              <a:t>The good me is everything we like about ourselves.  It represents the part of us we share with others and that we often choose to focus on because it produces no anxiety.  </a:t>
            </a:r>
            <a:endParaRPr lang="en-US" dirty="0" smtClean="0"/>
          </a:p>
          <a:p>
            <a:endParaRPr lang="en-US" dirty="0" smtClean="0"/>
          </a:p>
          <a:p>
            <a:r>
              <a:rPr lang="en-US" dirty="0" smtClean="0"/>
              <a:t>The </a:t>
            </a:r>
            <a:r>
              <a:rPr lang="en-US" dirty="0" smtClean="0"/>
              <a:t>final part of us, called the not-me, represents all those things that are so anxiety provoking that we can not even consider them a part of us.  Doing so would definitely create anxiety which we spend our lives trying to avoid.  The not-me is kept out of awareness by pushing it deep into the unconscious.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Developmental Epochs</a:t>
            </a:r>
            <a:br>
              <a:rPr lang="en-US" b="1" dirty="0" smtClean="0"/>
            </a:br>
            <a:endParaRPr lang="en-US" dirty="0"/>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err="1" smtClean="0"/>
              <a:t>Rotter</a:t>
            </a:r>
            <a:r>
              <a:rPr lang="en-US" dirty="0" smtClean="0"/>
              <a:t> combined behaviorism and the study of personality, without relying on physiological instincts or drives as a motive force</a:t>
            </a:r>
            <a:r>
              <a:rPr lang="en-US" dirty="0" smtClean="0"/>
              <a:t>.</a:t>
            </a:r>
          </a:p>
          <a:p>
            <a:endParaRPr lang="en-US" dirty="0" smtClean="0"/>
          </a:p>
          <a:p>
            <a:r>
              <a:rPr lang="en-US" dirty="0" smtClean="0"/>
              <a:t> The main idea in Julian </a:t>
            </a:r>
            <a:r>
              <a:rPr lang="en-US" dirty="0" err="1" smtClean="0"/>
              <a:t>Rotter's</a:t>
            </a:r>
            <a:r>
              <a:rPr lang="en-US" dirty="0" smtClean="0"/>
              <a:t> social learning theory is that personality represents an </a:t>
            </a:r>
            <a:r>
              <a:rPr lang="en-US" dirty="0" smtClean="0">
                <a:solidFill>
                  <a:srgbClr val="FF0000"/>
                </a:solidFill>
              </a:rPr>
              <a:t>interaction of the individual with his or her environment</a:t>
            </a:r>
            <a:endParaRPr lang="en-US"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err="1" smtClean="0"/>
              <a:t>Rotter</a:t>
            </a:r>
            <a:r>
              <a:rPr lang="en-US" dirty="0" smtClean="0"/>
              <a:t> describes personality as a </a:t>
            </a:r>
            <a:r>
              <a:rPr lang="en-US" dirty="0" smtClean="0">
                <a:solidFill>
                  <a:srgbClr val="FF0000"/>
                </a:solidFill>
              </a:rPr>
              <a:t>relatively stable set of potentials </a:t>
            </a:r>
            <a:r>
              <a:rPr lang="en-US" dirty="0" smtClean="0"/>
              <a:t>for responding to situations in a particular way</a:t>
            </a:r>
            <a:r>
              <a:rPr lang="en-US" dirty="0" smtClean="0"/>
              <a:t>.</a:t>
            </a:r>
          </a:p>
          <a:p>
            <a:endParaRPr lang="en-US" dirty="0" smtClean="0"/>
          </a:p>
          <a:p>
            <a:r>
              <a:rPr lang="en-US" dirty="0" err="1" smtClean="0"/>
              <a:t>Rotter</a:t>
            </a:r>
            <a:r>
              <a:rPr lang="en-US" dirty="0" smtClean="0"/>
              <a:t> sees personality as always </a:t>
            </a:r>
            <a:r>
              <a:rPr lang="en-US" dirty="0" smtClean="0">
                <a:solidFill>
                  <a:srgbClr val="FF0000"/>
                </a:solidFill>
              </a:rPr>
              <a:t>changeable</a:t>
            </a:r>
            <a:r>
              <a:rPr lang="en-US" dirty="0" smtClean="0"/>
              <a:t>. Change the way the person thinks, or change the environment the person is responding to, and behavior will change.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err="1" smtClean="0"/>
              <a:t>Rotter</a:t>
            </a:r>
            <a:r>
              <a:rPr lang="en-US" dirty="0" smtClean="0"/>
              <a:t> has four main components to his social learning theory model predicting behavior. </a:t>
            </a:r>
            <a:endParaRPr lang="en-US" dirty="0" smtClean="0"/>
          </a:p>
          <a:p>
            <a:endParaRPr lang="en-US" dirty="0" smtClean="0"/>
          </a:p>
          <a:p>
            <a:pPr>
              <a:buNone/>
            </a:pPr>
            <a:r>
              <a:rPr lang="en-US" dirty="0" smtClean="0"/>
              <a:t>These are </a:t>
            </a:r>
          </a:p>
          <a:p>
            <a:r>
              <a:rPr lang="en-US" dirty="0" smtClean="0"/>
              <a:t>behavior potential, </a:t>
            </a:r>
          </a:p>
          <a:p>
            <a:r>
              <a:rPr lang="en-US" dirty="0" smtClean="0"/>
              <a:t>expectancy, </a:t>
            </a:r>
          </a:p>
          <a:p>
            <a:r>
              <a:rPr lang="en-US" dirty="0" smtClean="0"/>
              <a:t>reinforcement value, and </a:t>
            </a:r>
          </a:p>
          <a:p>
            <a:r>
              <a:rPr lang="en-US" dirty="0" smtClean="0"/>
              <a:t>the psychological situation.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sz="quarter" idx="1"/>
          </p:nvPr>
        </p:nvSpPr>
        <p:spPr>
          <a:xfrm>
            <a:off x="457200" y="685800"/>
            <a:ext cx="8229600" cy="5440363"/>
          </a:xfrm>
        </p:spPr>
        <p:txBody>
          <a:bodyPr>
            <a:normAutofit lnSpcReduction="10000"/>
          </a:bodyPr>
          <a:lstStyle/>
          <a:p>
            <a:pPr lvl="0">
              <a:buNone/>
            </a:pPr>
            <a:r>
              <a:rPr lang="en-US" i="1" dirty="0" smtClean="0">
                <a:solidFill>
                  <a:srgbClr val="FF0000"/>
                </a:solidFill>
              </a:rPr>
              <a:t>Behavior Potential.</a:t>
            </a:r>
            <a:r>
              <a:rPr lang="en-US" i="1" dirty="0" smtClean="0"/>
              <a:t> </a:t>
            </a:r>
            <a:r>
              <a:rPr lang="en-US" dirty="0" smtClean="0"/>
              <a:t>Behavior potential is the likelihood of engaging in a particular behavior in a specific situation. </a:t>
            </a:r>
          </a:p>
          <a:p>
            <a:pPr lvl="0">
              <a:buNone/>
            </a:pPr>
            <a:endParaRPr lang="en-US" dirty="0" smtClean="0"/>
          </a:p>
          <a:p>
            <a:pPr lvl="0"/>
            <a:r>
              <a:rPr lang="en-US" dirty="0" smtClean="0"/>
              <a:t>In other words, what is the probability that the person will exhibit a particular behavior in a situation? </a:t>
            </a:r>
          </a:p>
          <a:p>
            <a:pPr lvl="0"/>
            <a:endParaRPr lang="en-US" dirty="0" smtClean="0"/>
          </a:p>
          <a:p>
            <a:pPr lvl="0"/>
            <a:r>
              <a:rPr lang="en-US" dirty="0" smtClean="0"/>
              <a:t>In any given situation, there are multiple behaviors one can engage in. For each possible behavior, there is a behavior potential.</a:t>
            </a:r>
          </a:p>
          <a:p>
            <a:pPr lvl="0"/>
            <a:endParaRPr lang="en-US" dirty="0" smtClean="0"/>
          </a:p>
          <a:p>
            <a:pPr lvl="0"/>
            <a:r>
              <a:rPr lang="en-US" dirty="0" smtClean="0"/>
              <a:t> The individual will exhibit whichever behavior has the highest potential.</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6019800"/>
          </a:xfrm>
        </p:spPr>
        <p:txBody>
          <a:bodyPr>
            <a:normAutofit fontScale="85000" lnSpcReduction="10000"/>
          </a:bodyPr>
          <a:lstStyle/>
          <a:p>
            <a:pPr lvl="0">
              <a:buNone/>
            </a:pPr>
            <a:r>
              <a:rPr lang="en-US" b="1" i="1" dirty="0" smtClean="0">
                <a:solidFill>
                  <a:srgbClr val="FF0000"/>
                </a:solidFill>
              </a:rPr>
              <a:t>Expectancy</a:t>
            </a:r>
            <a:r>
              <a:rPr lang="en-US" i="1" dirty="0" smtClean="0"/>
              <a:t>. </a:t>
            </a:r>
            <a:r>
              <a:rPr lang="en-US" dirty="0" smtClean="0"/>
              <a:t>Expectancy is the subjective probability that a given behavior will lead to a particular outcome, or </a:t>
            </a:r>
            <a:r>
              <a:rPr lang="en-US" dirty="0" err="1" smtClean="0"/>
              <a:t>reinforcer</a:t>
            </a:r>
            <a:r>
              <a:rPr lang="en-US" dirty="0" smtClean="0"/>
              <a:t>. </a:t>
            </a:r>
            <a:endParaRPr lang="en-US" dirty="0" smtClean="0"/>
          </a:p>
          <a:p>
            <a:pPr lvl="0">
              <a:buNone/>
            </a:pPr>
            <a:endParaRPr lang="en-US" dirty="0" smtClean="0"/>
          </a:p>
          <a:p>
            <a:pPr lvl="0"/>
            <a:r>
              <a:rPr lang="en-US" dirty="0" smtClean="0"/>
              <a:t>Having high or strong expectancies means the individual is confident the behavior will result in the outcome. </a:t>
            </a:r>
            <a:endParaRPr lang="en-US" dirty="0" smtClean="0"/>
          </a:p>
          <a:p>
            <a:pPr lvl="0"/>
            <a:endParaRPr lang="en-US" dirty="0" smtClean="0"/>
          </a:p>
          <a:p>
            <a:pPr lvl="0"/>
            <a:r>
              <a:rPr lang="en-US" dirty="0" smtClean="0"/>
              <a:t>Having low expectancies means the individual believes it is unlikely that his or her behavior will result in reinforcement. </a:t>
            </a:r>
          </a:p>
          <a:p>
            <a:pPr lvl="0"/>
            <a:endParaRPr lang="en-US" dirty="0" smtClean="0"/>
          </a:p>
          <a:p>
            <a:pPr lvl="0"/>
            <a:r>
              <a:rPr lang="en-US" dirty="0" smtClean="0"/>
              <a:t>If the outcomes are equally desirable, we will engage in the behavior that has the greatest likelihood of paying off (i.e., has the highest expectancy). </a:t>
            </a:r>
          </a:p>
          <a:p>
            <a:pPr lvl="0"/>
            <a:endParaRPr lang="en-US" dirty="0" smtClean="0"/>
          </a:p>
          <a:p>
            <a:pPr lvl="0"/>
            <a:r>
              <a:rPr lang="en-US" dirty="0" smtClean="0"/>
              <a:t>To have a high expectancy, people must believe both (a) that they have the capacity to enact the behavior effectively and (b) that that behavior will result in reinforcement.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6172200"/>
          </a:xfrm>
        </p:spPr>
        <p:txBody>
          <a:bodyPr>
            <a:normAutofit fontScale="92500" lnSpcReduction="10000"/>
          </a:bodyPr>
          <a:lstStyle/>
          <a:p>
            <a:pPr lvl="0">
              <a:buNone/>
            </a:pPr>
            <a:r>
              <a:rPr lang="en-US" b="1" i="1" dirty="0" smtClean="0">
                <a:solidFill>
                  <a:srgbClr val="FF0000"/>
                </a:solidFill>
              </a:rPr>
              <a:t>Reinforcement Value</a:t>
            </a:r>
            <a:r>
              <a:rPr lang="en-US" i="1" dirty="0" smtClean="0"/>
              <a:t>.</a:t>
            </a:r>
            <a:r>
              <a:rPr lang="en-US" dirty="0" smtClean="0"/>
              <a:t> Reinforcement is another name for the outcomes of our behavior</a:t>
            </a:r>
            <a:r>
              <a:rPr lang="en-US" dirty="0" smtClean="0"/>
              <a:t>.</a:t>
            </a:r>
          </a:p>
          <a:p>
            <a:pPr lvl="0">
              <a:buNone/>
            </a:pPr>
            <a:endParaRPr lang="en-US" dirty="0" smtClean="0"/>
          </a:p>
          <a:p>
            <a:pPr lvl="0"/>
            <a:r>
              <a:rPr lang="en-US" dirty="0" smtClean="0"/>
              <a:t> Reinforcement value refers to the desirability of these outcomes. </a:t>
            </a:r>
          </a:p>
          <a:p>
            <a:pPr lvl="0"/>
            <a:endParaRPr lang="en-US" dirty="0" smtClean="0"/>
          </a:p>
          <a:p>
            <a:pPr lvl="0"/>
            <a:r>
              <a:rPr lang="en-US" dirty="0" smtClean="0"/>
              <a:t>Things we want to happen, that we are attracted to, have a high reinforcement value.</a:t>
            </a:r>
          </a:p>
          <a:p>
            <a:pPr lvl="0"/>
            <a:endParaRPr lang="en-US" dirty="0" smtClean="0"/>
          </a:p>
          <a:p>
            <a:pPr lvl="0"/>
            <a:r>
              <a:rPr lang="en-US" dirty="0" smtClean="0"/>
              <a:t> Things we don't want to happen, that we wish to avoid, have a low reinforcement value.</a:t>
            </a:r>
          </a:p>
          <a:p>
            <a:pPr lvl="0"/>
            <a:endParaRPr lang="en-US" dirty="0" smtClean="0"/>
          </a:p>
          <a:p>
            <a:pPr lvl="0"/>
            <a:r>
              <a:rPr lang="en-US" dirty="0" smtClean="0"/>
              <a:t> If the likelihood of achieving reinforcement is the same (i.e., expectancies are equal), we will exhibit the behavior with the greatest reinforcement value, the one directed toward the outcome we prefer most.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i="1" dirty="0" smtClean="0">
                <a:solidFill>
                  <a:srgbClr val="FF0000"/>
                </a:solidFill>
              </a:rPr>
              <a:t>Predictive Formula</a:t>
            </a:r>
            <a:r>
              <a:rPr lang="en-US" i="1" dirty="0" smtClean="0"/>
              <a:t>.</a:t>
            </a:r>
            <a:r>
              <a:rPr lang="en-US" dirty="0" smtClean="0"/>
              <a:t> Behavior Potential (BP), Expectancy (E) and Reinforcement Value (RV) can be combined into a predictive formula for behavior:</a:t>
            </a:r>
          </a:p>
          <a:p>
            <a:pPr algn="ctr">
              <a:buNone/>
            </a:pPr>
            <a:r>
              <a:rPr lang="en-US" dirty="0" smtClean="0"/>
              <a:t>BP = </a:t>
            </a:r>
            <a:r>
              <a:rPr lang="en-US" i="1" dirty="0" smtClean="0"/>
              <a:t>f</a:t>
            </a:r>
            <a:r>
              <a:rPr lang="en-US" dirty="0" smtClean="0"/>
              <a:t>(E &amp; RV)</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b="1" i="1" dirty="0" smtClean="0"/>
              <a:t>Psychological Situation</a:t>
            </a:r>
            <a:r>
              <a:rPr lang="en-US" i="1" dirty="0" smtClean="0"/>
              <a:t>.</a:t>
            </a:r>
            <a:r>
              <a:rPr lang="en-US" dirty="0" smtClean="0"/>
              <a:t> The psychological situation represents </a:t>
            </a:r>
            <a:r>
              <a:rPr lang="en-US" dirty="0" err="1" smtClean="0"/>
              <a:t>Rotter's</a:t>
            </a:r>
            <a:r>
              <a:rPr lang="en-US" dirty="0" smtClean="0"/>
              <a:t> idea that each individual's experience of the environment is unique. </a:t>
            </a:r>
          </a:p>
          <a:p>
            <a:r>
              <a:rPr lang="en-US" dirty="0" smtClean="0"/>
              <a:t>Although the psychological situation does not figure directly into </a:t>
            </a:r>
            <a:r>
              <a:rPr lang="en-US" dirty="0" err="1" smtClean="0"/>
              <a:t>Rotter's</a:t>
            </a:r>
            <a:r>
              <a:rPr lang="en-US" dirty="0" smtClean="0"/>
              <a:t> formula for predicting behavior, </a:t>
            </a:r>
            <a:r>
              <a:rPr lang="en-US" dirty="0" err="1" smtClean="0"/>
              <a:t>Rotter</a:t>
            </a:r>
            <a:r>
              <a:rPr lang="en-US" dirty="0" smtClean="0"/>
              <a:t> believes it is always important to keep in mind that different people interpret the same situation differently.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39</TotalTime>
  <Words>476</Words>
  <Application>Microsoft Office PowerPoint</Application>
  <PresentationFormat>On-screen Show (4:3)</PresentationFormat>
  <Paragraphs>72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Equity</vt:lpstr>
      <vt:lpstr>Rotter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HARRY STACK SULLIVAN </vt:lpstr>
      <vt:lpstr>Slide 15</vt:lpstr>
      <vt:lpstr>Slide 16</vt:lpstr>
      <vt:lpstr>Slide 17</vt:lpstr>
      <vt:lpstr>Developmental Epochs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Rotter</dc:title>
  <dc:creator>Seminarhall</dc:creator>
  <cp:lastModifiedBy>acer2</cp:lastModifiedBy>
  <cp:revision>6</cp:revision>
  <dcterms:created xsi:type="dcterms:W3CDTF">2006-08-16T00:00:00Z</dcterms:created>
  <dcterms:modified xsi:type="dcterms:W3CDTF">2019-02-27T08:25:54Z</dcterms:modified>
</cp:coreProperties>
</file>