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D43A2-1195-4C4B-8948-790B55D9DBA5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F679D-AC4D-45CF-858B-6C18BB5CA71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F679D-AC4D-45CF-858B-6C18BB5CA71D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Theories of personality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But personality is not regarded as a fixed and stable operating mechanically to same degree on all </a:t>
            </a:r>
            <a:r>
              <a:rPr lang="en-US" dirty="0" smtClean="0"/>
              <a:t>occasions</a:t>
            </a:r>
          </a:p>
          <a:p>
            <a:endParaRPr lang="en-US" dirty="0" smtClean="0"/>
          </a:p>
          <a:p>
            <a:r>
              <a:rPr lang="en-US" dirty="0" err="1" smtClean="0"/>
              <a:t>Allports</a:t>
            </a:r>
            <a:r>
              <a:rPr lang="en-US" dirty="0" smtClean="0"/>
              <a:t> theory also suggests the concepts like </a:t>
            </a:r>
            <a:r>
              <a:rPr lang="en-US" b="1" dirty="0" smtClean="0"/>
              <a:t>functional autonomy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solidFill>
                  <a:srgbClr val="FFFF00"/>
                </a:solidFill>
              </a:rPr>
              <a:t>individualized approach in the study of personality and 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	discontinuous nature of the development of personality </a:t>
            </a:r>
            <a:r>
              <a:rPr lang="en-US" dirty="0" smtClean="0"/>
              <a:t>etc.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give consideration to a study of pattern of growth and development from conception till end of life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Criticized the idea of present cannot be delinked from one’s past or </a:t>
            </a:r>
            <a:r>
              <a:rPr lang="en-US" dirty="0" smtClean="0"/>
              <a:t>future</a:t>
            </a:r>
          </a:p>
          <a:p>
            <a:endParaRPr lang="en-US" dirty="0" smtClean="0"/>
          </a:p>
          <a:p>
            <a:r>
              <a:rPr lang="en-US" dirty="0" smtClean="0"/>
              <a:t>Did little research to establish the existence and utility of specific traits concepts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Cattell’s</a:t>
            </a:r>
            <a:r>
              <a:rPr lang="en-US" dirty="0" smtClean="0"/>
              <a:t>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British born American researcher</a:t>
            </a:r>
          </a:p>
          <a:p>
            <a:r>
              <a:rPr lang="en-US" dirty="0" smtClean="0"/>
              <a:t> he defined trait as a structure of the personality inferred from behavior in different situations and described four types of traits.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Common traits</a:t>
            </a:r>
            <a:r>
              <a:rPr lang="en-US" dirty="0" smtClean="0"/>
              <a:t>: distributed in general population like honesty, cooperation etc.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Unique traits- </a:t>
            </a:r>
            <a:r>
              <a:rPr lang="en-US" dirty="0" smtClean="0"/>
              <a:t>emotional reactions, temperamental  traits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Surface traits- </a:t>
            </a:r>
            <a:r>
              <a:rPr lang="en-US" dirty="0" smtClean="0"/>
              <a:t>recognized by expression of </a:t>
            </a:r>
            <a:r>
              <a:rPr lang="en-US" dirty="0" err="1" smtClean="0"/>
              <a:t>behaviour</a:t>
            </a:r>
            <a:r>
              <a:rPr lang="en-US" dirty="0" smtClean="0"/>
              <a:t> like curiosity, dependability, tactfulness.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Source traits- </a:t>
            </a:r>
            <a:r>
              <a:rPr lang="en-US" dirty="0" smtClean="0"/>
              <a:t>these are underlying structures or sources that determine </a:t>
            </a:r>
            <a:r>
              <a:rPr lang="en-US" dirty="0" err="1" smtClean="0"/>
              <a:t>behaviour</a:t>
            </a:r>
            <a:r>
              <a:rPr lang="en-US" dirty="0" smtClean="0"/>
              <a:t> such as dominance, surrender emotionality etc.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Prediction of human </a:t>
            </a:r>
            <a:r>
              <a:rPr lang="en-US" dirty="0" err="1" smtClean="0"/>
              <a:t>behaviour</a:t>
            </a:r>
            <a:r>
              <a:rPr lang="en-US" dirty="0" smtClean="0"/>
              <a:t> related to a particular situation through factor analysis: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8000"/>
            <a:ext cx="7772400" cy="33075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He compiled a list of over 17000 traits and reduced the list to 171 dictionary words related to personality and called these </a:t>
            </a:r>
            <a:r>
              <a:rPr lang="en-US" b="1" dirty="0" smtClean="0">
                <a:solidFill>
                  <a:srgbClr val="FFFF00"/>
                </a:solidFill>
              </a:rPr>
              <a:t>trait </a:t>
            </a:r>
            <a:r>
              <a:rPr lang="en-US" b="1" dirty="0" smtClean="0">
                <a:solidFill>
                  <a:srgbClr val="FFFF00"/>
                </a:solidFill>
              </a:rPr>
              <a:t>elements</a:t>
            </a:r>
          </a:p>
          <a:p>
            <a:endParaRPr lang="en-US" b="1" dirty="0" smtClean="0"/>
          </a:p>
          <a:p>
            <a:r>
              <a:rPr lang="en-US" dirty="0" smtClean="0"/>
              <a:t>He found that each trait element has high correlation with some traits and low with others. He identified  some </a:t>
            </a:r>
            <a:r>
              <a:rPr lang="en-US" dirty="0" smtClean="0">
                <a:solidFill>
                  <a:srgbClr val="FFFF00"/>
                </a:solidFill>
              </a:rPr>
              <a:t>35 specific groups </a:t>
            </a:r>
            <a:r>
              <a:rPr lang="en-US" dirty="0" smtClean="0"/>
              <a:t>and called them </a:t>
            </a:r>
            <a:r>
              <a:rPr lang="en-US" b="1" dirty="0" smtClean="0">
                <a:solidFill>
                  <a:srgbClr val="FFFF00"/>
                </a:solidFill>
              </a:rPr>
              <a:t>surface traits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 analyzed surface traits in terms of their interrelations and eliminating those were overlapping gave him desired basic dimensions called </a:t>
            </a:r>
            <a:r>
              <a:rPr lang="en-US" b="1" dirty="0" smtClean="0">
                <a:solidFill>
                  <a:srgbClr val="FFFF00"/>
                </a:solidFill>
              </a:rPr>
              <a:t>source </a:t>
            </a:r>
            <a:r>
              <a:rPr lang="en-US" b="1" dirty="0" smtClean="0">
                <a:solidFill>
                  <a:srgbClr val="FFFF00"/>
                </a:solidFill>
              </a:rPr>
              <a:t>traits </a:t>
            </a:r>
            <a:r>
              <a:rPr lang="en-US" b="1" dirty="0" smtClean="0"/>
              <a:t>( </a:t>
            </a:r>
            <a:r>
              <a:rPr lang="en-US" b="1" dirty="0" smtClean="0"/>
              <a:t>16 numbers)</a:t>
            </a:r>
            <a:r>
              <a:rPr lang="en-US" dirty="0" smtClean="0"/>
              <a:t>, real structural influence underlying personality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He obtained specification equation  to predict </a:t>
            </a:r>
            <a:r>
              <a:rPr lang="en-US" dirty="0" err="1" smtClean="0">
                <a:solidFill>
                  <a:srgbClr val="FFFF00"/>
                </a:solidFill>
              </a:rPr>
              <a:t>behaviour</a:t>
            </a: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Response= 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+s</a:t>
            </a:r>
            <a:r>
              <a:rPr lang="en-US" baseline="-25000" dirty="0" smtClean="0"/>
              <a:t>2</a:t>
            </a:r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+s</a:t>
            </a:r>
            <a:r>
              <a:rPr lang="en-US" baseline="-25000" dirty="0" smtClean="0"/>
              <a:t>3</a:t>
            </a:r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r>
              <a:rPr lang="en-US" dirty="0" smtClean="0"/>
              <a:t>+……</a:t>
            </a:r>
            <a:r>
              <a:rPr lang="en-US" dirty="0" err="1" smtClean="0"/>
              <a:t>s</a:t>
            </a:r>
            <a:r>
              <a:rPr lang="en-US" baseline="-25000" dirty="0" err="1" smtClean="0"/>
              <a:t>n</a:t>
            </a:r>
            <a:r>
              <a:rPr lang="en-US" dirty="0" err="1" smtClean="0"/>
              <a:t>T</a:t>
            </a:r>
            <a:r>
              <a:rPr lang="en-US" baseline="-25000" dirty="0" err="1" smtClean="0"/>
              <a:t>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Where,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 –source trait</a:t>
            </a:r>
          </a:p>
          <a:p>
            <a:pPr>
              <a:buNone/>
            </a:pPr>
            <a:r>
              <a:rPr lang="en-US" dirty="0" smtClean="0"/>
              <a:t>S –importance for trait for that response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:  academic </a:t>
            </a:r>
            <a:r>
              <a:rPr lang="en-US" dirty="0" err="1" smtClean="0"/>
              <a:t>perfomance</a:t>
            </a:r>
            <a:r>
              <a:rPr lang="en-US" dirty="0" smtClean="0"/>
              <a:t>(AP) </a:t>
            </a:r>
            <a:r>
              <a:rPr lang="en-US" dirty="0" smtClean="0"/>
              <a:t>is predicted by two source traits namely </a:t>
            </a:r>
            <a:r>
              <a:rPr lang="en-US" dirty="0" smtClean="0"/>
              <a:t>Intelligence(I) </a:t>
            </a:r>
            <a:r>
              <a:rPr lang="en-US" dirty="0" smtClean="0"/>
              <a:t>and reading habits </a:t>
            </a:r>
            <a:r>
              <a:rPr lang="en-US" dirty="0" smtClean="0"/>
              <a:t>(R),then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AP=s1I+s2R</a:t>
            </a:r>
          </a:p>
          <a:p>
            <a:pPr>
              <a:buNone/>
            </a:pPr>
            <a:r>
              <a:rPr lang="en-US" dirty="0" smtClean="0"/>
              <a:t>	Suppose </a:t>
            </a:r>
            <a:r>
              <a:rPr lang="en-US" dirty="0" smtClean="0"/>
              <a:t>intelligence is more important for this </a:t>
            </a:r>
            <a:r>
              <a:rPr lang="en-US" dirty="0" err="1" smtClean="0"/>
              <a:t>behaviour</a:t>
            </a:r>
            <a:r>
              <a:rPr lang="en-US" dirty="0" smtClean="0"/>
              <a:t> than reading habits in the ratio 5:3 then</a:t>
            </a:r>
          </a:p>
          <a:p>
            <a:pPr algn="ctr">
              <a:buNone/>
            </a:pPr>
            <a:r>
              <a:rPr lang="en-US" dirty="0" smtClean="0"/>
              <a:t>AP=5I+3R </a:t>
            </a:r>
          </a:p>
          <a:p>
            <a:r>
              <a:rPr lang="en-US" dirty="0" smtClean="0"/>
              <a:t>Thus, </a:t>
            </a:r>
            <a:r>
              <a:rPr lang="en-US" dirty="0" err="1" smtClean="0"/>
              <a:t>inorder</a:t>
            </a:r>
            <a:r>
              <a:rPr lang="en-US" dirty="0" smtClean="0"/>
              <a:t> to predict the academic </a:t>
            </a:r>
            <a:r>
              <a:rPr lang="en-US" dirty="0" err="1" smtClean="0"/>
              <a:t>perfomance</a:t>
            </a:r>
            <a:r>
              <a:rPr lang="en-US" dirty="0" smtClean="0"/>
              <a:t>(AP) of an individual we need to know his scores on -intelligence and reading habits.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Cattell</a:t>
            </a:r>
            <a:r>
              <a:rPr lang="en-US" dirty="0" smtClean="0"/>
              <a:t> devised a personality inventory known as </a:t>
            </a:r>
            <a:r>
              <a:rPr lang="en-US" dirty="0" err="1" smtClean="0"/>
              <a:t>cattell’s</a:t>
            </a:r>
            <a:r>
              <a:rPr lang="en-US" dirty="0" smtClean="0"/>
              <a:t> 16 personality factors inventory(16PF) consisting multiple choice questions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mtClean="0"/>
              <a:t>Circularity </a:t>
            </a:r>
            <a:r>
              <a:rPr lang="en-US" dirty="0" smtClean="0"/>
              <a:t>of trait concept</a:t>
            </a:r>
          </a:p>
          <a:p>
            <a:r>
              <a:rPr lang="en-US" dirty="0" smtClean="0"/>
              <a:t>Excessive emphasis on overt </a:t>
            </a:r>
            <a:r>
              <a:rPr lang="en-US" dirty="0" err="1" smtClean="0"/>
              <a:t>behaviour</a:t>
            </a:r>
            <a:endParaRPr lang="en-US" dirty="0" smtClean="0"/>
          </a:p>
          <a:p>
            <a:r>
              <a:rPr lang="en-US" dirty="0" smtClean="0"/>
              <a:t>Projection of a static picture of human functioning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Theories of personality classified into following categories: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90800"/>
            <a:ext cx="7772400" cy="3764760"/>
          </a:xfrm>
        </p:spPr>
        <p:txBody>
          <a:bodyPr/>
          <a:lstStyle/>
          <a:p>
            <a:r>
              <a:rPr lang="en-US" dirty="0" smtClean="0"/>
              <a:t>Type approach</a:t>
            </a:r>
          </a:p>
          <a:p>
            <a:r>
              <a:rPr lang="en-US" dirty="0" smtClean="0"/>
              <a:t>Trait approach</a:t>
            </a:r>
          </a:p>
          <a:p>
            <a:r>
              <a:rPr lang="en-US" dirty="0" smtClean="0"/>
              <a:t>Type cum trait approach</a:t>
            </a:r>
          </a:p>
          <a:p>
            <a:r>
              <a:rPr lang="en-US" dirty="0" smtClean="0"/>
              <a:t>Psycho-analytical approach</a:t>
            </a:r>
          </a:p>
          <a:p>
            <a:r>
              <a:rPr lang="en-US" dirty="0" smtClean="0"/>
              <a:t>Humanistic approach</a:t>
            </a:r>
          </a:p>
          <a:p>
            <a:r>
              <a:rPr lang="en-US" dirty="0" smtClean="0"/>
              <a:t>Social Learning </a:t>
            </a:r>
            <a:r>
              <a:rPr lang="en-US" dirty="0" smtClean="0"/>
              <a:t>approach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personality is classified into a few types depending upon </a:t>
            </a:r>
            <a:r>
              <a:rPr lang="en-US" dirty="0" err="1" smtClean="0"/>
              <a:t>behavioural</a:t>
            </a:r>
            <a:r>
              <a:rPr lang="en-US" dirty="0" smtClean="0"/>
              <a:t> characteristics, somatic structure, blood types, and fluids in body.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Trait is defined as relatively permanent and relatively consistent general </a:t>
            </a:r>
            <a:r>
              <a:rPr lang="en-US" dirty="0" err="1" smtClean="0"/>
              <a:t>behaviour</a:t>
            </a:r>
            <a:r>
              <a:rPr lang="en-US" dirty="0" smtClean="0"/>
              <a:t> patterns that  an individual exhibits in most situations.</a:t>
            </a:r>
          </a:p>
          <a:p>
            <a:pPr algn="ctr">
              <a:buNone/>
            </a:pPr>
            <a:r>
              <a:rPr lang="en-US" dirty="0" err="1" smtClean="0"/>
              <a:t>Eg</a:t>
            </a:r>
            <a:r>
              <a:rPr lang="en-US" dirty="0" smtClean="0"/>
              <a:t>: honesty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Theories</a:t>
            </a:r>
            <a:r>
              <a:rPr lang="en-US" dirty="0" smtClean="0"/>
              <a:t>: 	</a:t>
            </a:r>
            <a:r>
              <a:rPr lang="en-US" dirty="0" err="1" smtClean="0"/>
              <a:t>Allport’s</a:t>
            </a:r>
            <a:r>
              <a:rPr lang="en-US" dirty="0" smtClean="0"/>
              <a:t> theory and 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err="1" smtClean="0"/>
              <a:t>cattell’s</a:t>
            </a:r>
            <a:r>
              <a:rPr lang="en-US" dirty="0" smtClean="0"/>
              <a:t> theory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Allport’s</a:t>
            </a:r>
            <a:r>
              <a:rPr lang="en-US" dirty="0" smtClean="0"/>
              <a:t>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Gordon W </a:t>
            </a:r>
            <a:r>
              <a:rPr lang="en-US" dirty="0" err="1" smtClean="0"/>
              <a:t>Allport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According to him traits are the basic units of personality. Each of us develops a unique set of such organized tendencies termed as </a:t>
            </a:r>
            <a:r>
              <a:rPr lang="en-US" dirty="0" smtClean="0">
                <a:solidFill>
                  <a:srgbClr val="FF0000"/>
                </a:solidFill>
              </a:rPr>
              <a:t>traits</a:t>
            </a:r>
            <a:r>
              <a:rPr lang="en-US" dirty="0" smtClean="0"/>
              <a:t> in the course of our continuous and gradual development.</a:t>
            </a:r>
          </a:p>
          <a:p>
            <a:pPr>
              <a:buNone/>
            </a:pPr>
            <a:r>
              <a:rPr lang="en-US" dirty="0" smtClean="0"/>
              <a:t>According to him there are three </a:t>
            </a:r>
            <a:r>
              <a:rPr lang="en-US" dirty="0" smtClean="0"/>
              <a:t>traits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Cardinal trait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Central </a:t>
            </a:r>
            <a:r>
              <a:rPr lang="en-US" b="1" dirty="0" smtClean="0">
                <a:solidFill>
                  <a:srgbClr val="FFFF00"/>
                </a:solidFill>
              </a:rPr>
              <a:t>trait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Secondary traits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Cardinal traits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These are the </a:t>
            </a:r>
            <a:r>
              <a:rPr lang="en-US" dirty="0" smtClean="0">
                <a:solidFill>
                  <a:srgbClr val="FFFF00"/>
                </a:solidFill>
              </a:rPr>
              <a:t>primary trait</a:t>
            </a:r>
          </a:p>
          <a:p>
            <a:r>
              <a:rPr lang="en-US" dirty="0" smtClean="0"/>
              <a:t>So </a:t>
            </a:r>
            <a:r>
              <a:rPr lang="en-US" dirty="0" smtClean="0">
                <a:solidFill>
                  <a:srgbClr val="FFFF00"/>
                </a:solidFill>
              </a:rPr>
              <a:t>dominant-</a:t>
            </a:r>
            <a:r>
              <a:rPr lang="en-US" dirty="0" smtClean="0"/>
              <a:t> it will color the every aspect of one’s </a:t>
            </a:r>
            <a:r>
              <a:rPr lang="en-US" dirty="0" err="1" smtClean="0"/>
              <a:t>behaviour</a:t>
            </a:r>
            <a:r>
              <a:rPr lang="en-US" dirty="0" smtClean="0"/>
              <a:t> and attributes.</a:t>
            </a:r>
          </a:p>
          <a:p>
            <a:r>
              <a:rPr lang="en-US" dirty="0" smtClean="0"/>
              <a:t>These traits are </a:t>
            </a:r>
            <a:r>
              <a:rPr lang="en-US" dirty="0" smtClean="0">
                <a:solidFill>
                  <a:srgbClr val="FFFF00"/>
                </a:solidFill>
              </a:rPr>
              <a:t>limited in number- </a:t>
            </a:r>
            <a:r>
              <a:rPr lang="en-US" dirty="0" smtClean="0"/>
              <a:t>one or two</a:t>
            </a:r>
          </a:p>
          <a:p>
            <a:endParaRPr lang="en-US" dirty="0" smtClean="0"/>
          </a:p>
          <a:p>
            <a:r>
              <a:rPr lang="en-US" dirty="0" err="1" smtClean="0"/>
              <a:t>Eg</a:t>
            </a:r>
            <a:r>
              <a:rPr lang="en-US" dirty="0" smtClean="0"/>
              <a:t> –</a:t>
            </a:r>
            <a:r>
              <a:rPr lang="en-US" dirty="0" err="1" smtClean="0"/>
              <a:t>humourousness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These traits overrule the  other traits and drift the whole personality of the individual with </a:t>
            </a:r>
            <a:r>
              <a:rPr lang="en-US" dirty="0" smtClean="0"/>
              <a:t>them.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traits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traits </a:t>
            </a:r>
            <a:r>
              <a:rPr lang="en-US" dirty="0" smtClean="0">
                <a:solidFill>
                  <a:srgbClr val="FFFF00"/>
                </a:solidFill>
              </a:rPr>
              <a:t>ordinarily used </a:t>
            </a:r>
            <a:r>
              <a:rPr lang="en-US" dirty="0" smtClean="0"/>
              <a:t>to describe a person</a:t>
            </a:r>
          </a:p>
          <a:p>
            <a:pPr algn="ctr">
              <a:buNone/>
            </a:pPr>
            <a:r>
              <a:rPr lang="en-US" dirty="0" err="1" smtClean="0"/>
              <a:t>Eg</a:t>
            </a:r>
            <a:r>
              <a:rPr lang="en-US" dirty="0" smtClean="0"/>
              <a:t>: honesty, kindness etc</a:t>
            </a:r>
            <a:r>
              <a:rPr lang="en-US" dirty="0" smtClean="0"/>
              <a:t>.</a:t>
            </a:r>
          </a:p>
          <a:p>
            <a:pPr algn="ctr">
              <a:buNone/>
            </a:pPr>
            <a:endParaRPr lang="en-US" dirty="0" smtClean="0"/>
          </a:p>
          <a:p>
            <a:r>
              <a:rPr lang="en-US" dirty="0" smtClean="0"/>
              <a:t>According to </a:t>
            </a:r>
            <a:r>
              <a:rPr lang="en-US" dirty="0" err="1" smtClean="0"/>
              <a:t>Allport</a:t>
            </a:r>
            <a:r>
              <a:rPr lang="en-US" dirty="0" smtClean="0"/>
              <a:t> for knowing an individuals personality we </a:t>
            </a:r>
            <a:r>
              <a:rPr lang="en-US" dirty="0" smtClean="0">
                <a:solidFill>
                  <a:srgbClr val="FFFF00"/>
                </a:solidFill>
              </a:rPr>
              <a:t>need to know only 5 to ten central traits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traits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Not dominant </a:t>
            </a:r>
            <a:r>
              <a:rPr lang="en-US" dirty="0" smtClean="0"/>
              <a:t>one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Appear in only a relatively small range of </a:t>
            </a:r>
            <a:r>
              <a:rPr lang="en-US" dirty="0" smtClean="0"/>
              <a:t>situations</a:t>
            </a:r>
          </a:p>
          <a:p>
            <a:endParaRPr lang="en-US" dirty="0" smtClean="0"/>
          </a:p>
          <a:p>
            <a:r>
              <a:rPr lang="en-US" dirty="0" smtClean="0"/>
              <a:t>It is not considered as integral part of one’s personality</a:t>
            </a:r>
          </a:p>
          <a:p>
            <a:endParaRPr lang="en-US" dirty="0" smtClean="0"/>
          </a:p>
          <a:p>
            <a:r>
              <a:rPr lang="en-US" dirty="0" smtClean="0"/>
              <a:t>So cardinal traits combined with a few central traits form the core of characteristic traits for giving uniqueness to one’s personality.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other traits may found in other people and thus be categorized as common traits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Thus the individual differs from others but also has common traits with others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Personality was the dynamic </a:t>
            </a:r>
            <a:r>
              <a:rPr lang="en-US" dirty="0" smtClean="0"/>
              <a:t>organization </a:t>
            </a:r>
            <a:r>
              <a:rPr lang="en-US" dirty="0" smtClean="0"/>
              <a:t>of all the </a:t>
            </a:r>
            <a:r>
              <a:rPr lang="en-US" dirty="0" err="1" smtClean="0"/>
              <a:t>behavioural</a:t>
            </a:r>
            <a:r>
              <a:rPr lang="en-US" dirty="0" smtClean="0"/>
              <a:t> traits that an individual possessed and it was that </a:t>
            </a:r>
            <a:r>
              <a:rPr lang="en-US" dirty="0" smtClean="0"/>
              <a:t>organization </a:t>
            </a:r>
            <a:r>
              <a:rPr lang="en-US" dirty="0" smtClean="0"/>
              <a:t>which could be considered responsible for his </a:t>
            </a:r>
            <a:r>
              <a:rPr lang="en-US" dirty="0" err="1" smtClean="0"/>
              <a:t>behaviour</a:t>
            </a:r>
            <a:r>
              <a:rPr lang="en-US" dirty="0" smtClean="0"/>
              <a:t> in a particular situation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201</TotalTime>
  <Words>589</Words>
  <Application>Microsoft Office PowerPoint</Application>
  <PresentationFormat>On-screen Show (4:3)</PresentationFormat>
  <Paragraphs>90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Metro</vt:lpstr>
      <vt:lpstr>Theories of personality</vt:lpstr>
      <vt:lpstr>Theories of personality classified into following categories:</vt:lpstr>
      <vt:lpstr>Type approach</vt:lpstr>
      <vt:lpstr>Trait approach</vt:lpstr>
      <vt:lpstr>Allport’s theory</vt:lpstr>
      <vt:lpstr>Cardinal traits</vt:lpstr>
      <vt:lpstr>Central traits</vt:lpstr>
      <vt:lpstr>Secondary traits</vt:lpstr>
      <vt:lpstr>Slide 9</vt:lpstr>
      <vt:lpstr>Slide 10</vt:lpstr>
      <vt:lpstr>criticism</vt:lpstr>
      <vt:lpstr>Cattell’s theory</vt:lpstr>
      <vt:lpstr>Slide 13</vt:lpstr>
      <vt:lpstr>Prediction of human behaviour related to a particular situation through factor analysis:</vt:lpstr>
      <vt:lpstr>Slide 15</vt:lpstr>
      <vt:lpstr>Slide 16</vt:lpstr>
      <vt:lpstr>Slide 17</vt:lpstr>
      <vt:lpstr>Slide 18</vt:lpstr>
      <vt:lpstr>Criticism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Theories of personality</dc:title>
  <dc:creator>User</dc:creator>
  <cp:lastModifiedBy>acer2</cp:lastModifiedBy>
  <cp:revision>26</cp:revision>
  <dcterms:created xsi:type="dcterms:W3CDTF">2006-08-16T00:00:00Z</dcterms:created>
  <dcterms:modified xsi:type="dcterms:W3CDTF">2019-02-06T06:16:51Z</dcterms:modified>
</cp:coreProperties>
</file>