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13-Aug-21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D8BD707-D9CF-40AE-B4C6-C98DA3205C09}" type="datetimeFigureOut">
              <a:rPr lang="en-US" smtClean="0"/>
              <a:pPr/>
              <a:t>13-Aug-21</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13-Aug-21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13-Aug-21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13-Aug-21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13-Aug-21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13-Aug-21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Sociologist" TargetMode="External"/><Relationship Id="rId2" Type="http://schemas.openxmlformats.org/officeDocument/2006/relationships/hyperlink" Target="https://en.wikipedia.org/wiki/Psychoanalyst" TargetMode="External"/><Relationship Id="rId1" Type="http://schemas.openxmlformats.org/officeDocument/2006/relationships/slideLayout" Target="../slideLayouts/slideLayout2.xml"/><Relationship Id="rId6" Type="http://schemas.openxmlformats.org/officeDocument/2006/relationships/hyperlink" Target="https://en.wikipedia.org/wiki/Democratic_socialist" TargetMode="External"/><Relationship Id="rId5" Type="http://schemas.openxmlformats.org/officeDocument/2006/relationships/hyperlink" Target="https://en.wikipedia.org/wiki/Philosopher" TargetMode="External"/><Relationship Id="rId4" Type="http://schemas.openxmlformats.org/officeDocument/2006/relationships/hyperlink" Target="https://en.wikipedia.org/wiki/Humanis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ERICH SELIGMANN FROMM</a:t>
            </a:r>
            <a:r>
              <a:rPr lang="en-US" dirty="0"/>
              <a:t> </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People relate to the world in two ways </a:t>
            </a:r>
            <a:endParaRPr lang="en-US" dirty="0"/>
          </a:p>
          <a:p>
            <a:pPr lvl="0"/>
            <a:r>
              <a:rPr lang="en-US" dirty="0"/>
              <a:t> By acquiring and using things (</a:t>
            </a:r>
            <a:r>
              <a:rPr lang="en-US" i="1" dirty="0"/>
              <a:t>assimilation</a:t>
            </a:r>
            <a:r>
              <a:rPr lang="en-US" dirty="0"/>
              <a:t>)</a:t>
            </a:r>
          </a:p>
          <a:p>
            <a:pPr lvl="0"/>
            <a:r>
              <a:rPr lang="en-US" dirty="0"/>
              <a:t> By relating to self and others (</a:t>
            </a:r>
            <a:r>
              <a:rPr lang="en-US" i="1" dirty="0"/>
              <a:t>socialization</a:t>
            </a:r>
            <a:r>
              <a:rPr lang="en-US" dirty="0"/>
              <a:t>) </a:t>
            </a:r>
          </a:p>
          <a:p>
            <a:pPr>
              <a:buNone/>
            </a:pPr>
            <a:r>
              <a:rPr lang="en-US" dirty="0"/>
              <a:t>These thing happen </a:t>
            </a:r>
            <a:r>
              <a:rPr lang="en-US" i="1" dirty="0"/>
              <a:t>productively </a:t>
            </a:r>
            <a:r>
              <a:rPr lang="en-US" dirty="0"/>
              <a:t>or </a:t>
            </a:r>
            <a:r>
              <a:rPr lang="en-US" i="1" dirty="0"/>
              <a:t>nonproductively </a:t>
            </a:r>
            <a:endParaRPr lang="en-US" dirty="0"/>
          </a:p>
          <a:p>
            <a:endParaRPr lang="en-US" dirty="0"/>
          </a:p>
          <a:p>
            <a:pPr>
              <a:buNone/>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Non productive orientations </a:t>
            </a:r>
            <a:endParaRPr lang="en-US" dirty="0"/>
          </a:p>
          <a:p>
            <a:pPr lvl="0"/>
            <a:r>
              <a:rPr lang="en-US" b="1" i="1" dirty="0"/>
              <a:t>Receiving things passively </a:t>
            </a:r>
            <a:endParaRPr lang="en-US" dirty="0"/>
          </a:p>
          <a:p>
            <a:pPr>
              <a:buNone/>
            </a:pPr>
            <a:r>
              <a:rPr lang="en-US" dirty="0"/>
              <a:t>like love, knowledge, and material possessions. </a:t>
            </a:r>
          </a:p>
          <a:p>
            <a:pPr algn="ctr">
              <a:buNone/>
            </a:pPr>
            <a:r>
              <a:rPr lang="en-US" dirty="0"/>
              <a:t>-Receiving&gt;Giving</a:t>
            </a:r>
          </a:p>
          <a:p>
            <a:pPr>
              <a:buNone/>
            </a:pPr>
            <a:r>
              <a:rPr lang="en-US" dirty="0"/>
              <a:t>Negative qualities include- passivity, submissiveness &amp; lack of self-confidence </a:t>
            </a:r>
          </a:p>
          <a:p>
            <a:pPr>
              <a:buNone/>
            </a:pPr>
            <a:r>
              <a:rPr lang="en-US" dirty="0"/>
              <a:t>Positive qualities include- loyalty, acceptance, &amp; trust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i="1" dirty="0"/>
              <a:t>Exploiting </a:t>
            </a:r>
            <a:r>
              <a:rPr lang="en-US" b="1" dirty="0"/>
              <a:t>or </a:t>
            </a:r>
            <a:r>
              <a:rPr lang="en-US" b="1" i="1" dirty="0"/>
              <a:t>taking things through force </a:t>
            </a:r>
            <a:endParaRPr lang="en-US" dirty="0"/>
          </a:p>
          <a:p>
            <a:pPr>
              <a:buNone/>
            </a:pPr>
            <a:r>
              <a:rPr lang="en-US" dirty="0"/>
              <a:t>	Exploitive characters believe that the source of all good is outside them yet they act aggressively to take what they desire rather than passively receiving it. </a:t>
            </a:r>
          </a:p>
          <a:p>
            <a:pPr algn="ctr">
              <a:buNone/>
            </a:pPr>
            <a:r>
              <a:rPr lang="en-US" dirty="0"/>
              <a:t>-Like to steal from others</a:t>
            </a:r>
          </a:p>
          <a:p>
            <a:pPr>
              <a:buNone/>
            </a:pPr>
            <a:r>
              <a:rPr lang="en-US" dirty="0"/>
              <a:t>-Negative qualities include egocentrism, self-important, arrogant, </a:t>
            </a:r>
          </a:p>
          <a:p>
            <a:pPr>
              <a:buNone/>
            </a:pPr>
            <a:r>
              <a:rPr lang="en-US" dirty="0"/>
              <a:t>-Positive qualities include pride, charm, and self-confidence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i="1" dirty="0"/>
              <a:t>Hoarding objects </a:t>
            </a:r>
            <a:endParaRPr lang="en-US" dirty="0"/>
          </a:p>
          <a:p>
            <a:pPr>
              <a:buNone/>
            </a:pPr>
            <a:r>
              <a:rPr lang="en-US" dirty="0"/>
              <a:t>	They hold everything inside and do not let go of anything. </a:t>
            </a:r>
          </a:p>
          <a:p>
            <a:pPr>
              <a:buNone/>
            </a:pPr>
            <a:r>
              <a:rPr lang="en-US" dirty="0"/>
              <a:t>-Negative qualities include inflexibility, unfruitfulness, compulsivity, and lack of creativity </a:t>
            </a:r>
          </a:p>
          <a:p>
            <a:pPr>
              <a:buNone/>
            </a:pPr>
            <a:r>
              <a:rPr lang="en-US" dirty="0"/>
              <a:t>-Positive qualities include orderliness, cleanliness, and punctuality </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i="1" dirty="0"/>
              <a:t>Marketing </a:t>
            </a:r>
            <a:r>
              <a:rPr lang="en-US" b="1" dirty="0"/>
              <a:t>or </a:t>
            </a:r>
            <a:r>
              <a:rPr lang="en-US" b="1" i="1" dirty="0"/>
              <a:t>exchanging things </a:t>
            </a:r>
            <a:endParaRPr lang="en-US" dirty="0"/>
          </a:p>
          <a:p>
            <a:pPr>
              <a:buNone/>
            </a:pPr>
            <a:r>
              <a:rPr lang="en-US" dirty="0"/>
              <a:t>	Market characters see themselves as commodities with their personal value dependent on their exchange value and their ability to sell themselves. </a:t>
            </a:r>
          </a:p>
          <a:p>
            <a:pPr>
              <a:buNone/>
            </a:pPr>
            <a:r>
              <a:rPr lang="en-US" dirty="0"/>
              <a:t>-They have shaky personal security and adjust to fit what others want</a:t>
            </a:r>
          </a:p>
          <a:p>
            <a:pPr>
              <a:buNone/>
            </a:pPr>
            <a:r>
              <a:rPr lang="en-US" dirty="0"/>
              <a:t>-Negative qualities include aimlessness, opportunistic, incompetence, and wasteful </a:t>
            </a:r>
          </a:p>
          <a:p>
            <a:pPr>
              <a:buNone/>
            </a:pPr>
            <a:r>
              <a:rPr lang="en-US" dirty="0"/>
              <a:t>-Positive qualities include changeability, mindedness, adaptability, and generosity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Productive Orientations </a:t>
            </a:r>
            <a:endParaRPr lang="en-US" dirty="0"/>
          </a:p>
          <a:p>
            <a:r>
              <a:rPr lang="en-US" dirty="0"/>
              <a:t>The single productive orientation has three dimensions </a:t>
            </a:r>
          </a:p>
          <a:p>
            <a:pPr lvl="0"/>
            <a:r>
              <a:rPr lang="en-US" b="1" dirty="0"/>
              <a:t>Work </a:t>
            </a:r>
            <a:endParaRPr lang="en-US" dirty="0"/>
          </a:p>
          <a:p>
            <a:pPr lvl="0"/>
            <a:r>
              <a:rPr lang="en-US" b="1" dirty="0"/>
              <a:t>Love </a:t>
            </a:r>
            <a:endParaRPr lang="en-US" dirty="0"/>
          </a:p>
          <a:p>
            <a:pPr lvl="0"/>
            <a:r>
              <a:rPr lang="en-US" b="1" dirty="0"/>
              <a:t>Reasoning </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a:t>The individual works toward positive freedom and the realization of their potential only through productive activity can people solve the basic human dilemma </a:t>
            </a:r>
          </a:p>
          <a:p>
            <a:pPr>
              <a:buNone/>
            </a:pPr>
            <a:endParaRPr lang="en-US" dirty="0"/>
          </a:p>
          <a:p>
            <a:pPr lvl="0"/>
            <a:r>
              <a:rPr lang="en-US" dirty="0"/>
              <a:t>Healthy people work not as an end in itself but as a means of creative self-expression </a:t>
            </a:r>
          </a:p>
          <a:p>
            <a:pPr lvl="0"/>
            <a:r>
              <a:rPr lang="en-US" dirty="0"/>
              <a:t>Healthy people have </a:t>
            </a:r>
            <a:r>
              <a:rPr lang="en-US" i="1" dirty="0" err="1"/>
              <a:t>biophilia</a:t>
            </a:r>
            <a:r>
              <a:rPr lang="en-US" dirty="0"/>
              <a:t>, a passionate love of life and all that is alive </a:t>
            </a:r>
          </a:p>
          <a:p>
            <a:pPr lvl="0"/>
            <a:r>
              <a:rPr lang="en-US" dirty="0"/>
              <a:t>Self-love and love of other are inseparable but that self-love must come first </a:t>
            </a:r>
          </a:p>
          <a:p>
            <a:pPr>
              <a:buNone/>
            </a:pPr>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Survival of healthy individuals depends on their ability to </a:t>
            </a:r>
            <a:r>
              <a:rPr lang="en-US" i="1" dirty="0"/>
              <a:t>receive </a:t>
            </a:r>
            <a:r>
              <a:rPr lang="en-US" dirty="0"/>
              <a:t>things from other people, to </a:t>
            </a:r>
            <a:r>
              <a:rPr lang="en-US" i="1" dirty="0"/>
              <a:t>take </a:t>
            </a:r>
            <a:r>
              <a:rPr lang="en-US" dirty="0"/>
              <a:t>things when appropriate, to </a:t>
            </a:r>
            <a:r>
              <a:rPr lang="en-US" i="1" dirty="0"/>
              <a:t>preserve </a:t>
            </a:r>
            <a:r>
              <a:rPr lang="en-US" dirty="0"/>
              <a:t>things, to </a:t>
            </a:r>
            <a:r>
              <a:rPr lang="en-US" i="1" dirty="0"/>
              <a:t>exchange </a:t>
            </a:r>
            <a:r>
              <a:rPr lang="en-US" dirty="0"/>
              <a:t>things, and to </a:t>
            </a:r>
            <a:r>
              <a:rPr lang="en-US" i="1" dirty="0"/>
              <a:t>work, love, </a:t>
            </a:r>
            <a:r>
              <a:rPr lang="en-US" dirty="0"/>
              <a:t>and </a:t>
            </a:r>
            <a:r>
              <a:rPr lang="en-US" i="1" dirty="0"/>
              <a:t>think </a:t>
            </a:r>
            <a:r>
              <a:rPr lang="en-US" dirty="0"/>
              <a:t>productively.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Fromm was a  German Sociologist , </a:t>
            </a:r>
            <a:r>
              <a:rPr lang="en-US" dirty="0">
                <a:hlinkClick r:id="rId2" tooltip="Psychoanalyst"/>
              </a:rPr>
              <a:t>psychoanalyst</a:t>
            </a:r>
            <a:r>
              <a:rPr lang="en-US" dirty="0"/>
              <a:t>, </a:t>
            </a:r>
            <a:r>
              <a:rPr lang="en-US" dirty="0">
                <a:hlinkClick r:id="rId3" tooltip="Sociologist"/>
              </a:rPr>
              <a:t>sociologist</a:t>
            </a:r>
            <a:r>
              <a:rPr lang="en-US" dirty="0"/>
              <a:t>, </a:t>
            </a:r>
            <a:r>
              <a:rPr lang="en-US" dirty="0">
                <a:hlinkClick r:id="rId4" tooltip="Humanism"/>
              </a:rPr>
              <a:t>humanistic</a:t>
            </a:r>
            <a:r>
              <a:rPr lang="en-US" dirty="0"/>
              <a:t> </a:t>
            </a:r>
            <a:r>
              <a:rPr lang="en-US" dirty="0">
                <a:hlinkClick r:id="rId5" tooltip="Philosopher"/>
              </a:rPr>
              <a:t>philosopher</a:t>
            </a:r>
            <a:r>
              <a:rPr lang="en-US" dirty="0"/>
              <a:t>, and </a:t>
            </a:r>
            <a:r>
              <a:rPr lang="en-US" dirty="0">
                <a:hlinkClick r:id="rId6" tooltip="Democratic socialist"/>
              </a:rPr>
              <a:t>democratic socialist</a:t>
            </a:r>
            <a:r>
              <a:rPr lang="en-US" dirty="0"/>
              <a:t>. </a:t>
            </a:r>
          </a:p>
          <a:p>
            <a:r>
              <a:rPr lang="en-US" dirty="0"/>
              <a:t>Fromm’s humanistic psychoanalysis assumes that humanity’s separation from the natural world has produced feelings of loneliness and isolation, a condition called </a:t>
            </a:r>
            <a:r>
              <a:rPr lang="en-US" i="1" dirty="0"/>
              <a:t>basic anxiety</a:t>
            </a:r>
            <a:r>
              <a:rPr lang="en-US" dirty="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Humans have two alternatives: </a:t>
            </a:r>
          </a:p>
          <a:p>
            <a:endParaRPr lang="en-US" dirty="0"/>
          </a:p>
          <a:p>
            <a:pPr lvl="0"/>
            <a:r>
              <a:rPr lang="en-US" dirty="0"/>
              <a:t>to escape from freedom into interpersonal dependencies </a:t>
            </a:r>
          </a:p>
          <a:p>
            <a:pPr lvl="0"/>
            <a:r>
              <a:rPr lang="en-US" dirty="0"/>
              <a:t>to move to self-realization through productive love and work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Human Needs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Individuals are better able to find ways to reunite with the world productively solving the human needs of </a:t>
            </a:r>
          </a:p>
          <a:p>
            <a:pPr lvl="0"/>
            <a:r>
              <a:rPr lang="en-US" b="1" dirty="0"/>
              <a:t>Relatedness </a:t>
            </a:r>
            <a:endParaRPr lang="en-US" dirty="0"/>
          </a:p>
          <a:p>
            <a:pPr>
              <a:buNone/>
            </a:pPr>
            <a:r>
              <a:rPr lang="en-US" dirty="0"/>
              <a:t>-Three basic ways </a:t>
            </a:r>
          </a:p>
          <a:p>
            <a:pPr lvl="0"/>
            <a:r>
              <a:rPr lang="en-US" dirty="0"/>
              <a:t>Submission (obedience)</a:t>
            </a:r>
          </a:p>
          <a:p>
            <a:pPr lvl="0"/>
            <a:r>
              <a:rPr lang="en-US" dirty="0"/>
              <a:t>Power  </a:t>
            </a:r>
          </a:p>
          <a:p>
            <a:pPr lvl="0"/>
            <a:r>
              <a:rPr lang="en-US" dirty="0"/>
              <a:t>Love (the only route to become united with the world and help the person achieve individuality &amp; integrity) </a:t>
            </a:r>
          </a:p>
          <a:p>
            <a:pPr>
              <a:buNone/>
            </a:pPr>
            <a:r>
              <a:rPr lang="en-US" dirty="0"/>
              <a:t>The four basic elements of genuine love are </a:t>
            </a:r>
            <a:r>
              <a:rPr lang="en-US" i="1" dirty="0">
                <a:solidFill>
                  <a:srgbClr val="FF0000"/>
                </a:solidFill>
              </a:rPr>
              <a:t>care, responsibility, respect </a:t>
            </a:r>
            <a:r>
              <a:rPr lang="en-US" dirty="0">
                <a:solidFill>
                  <a:srgbClr val="FF0000"/>
                </a:solidFill>
              </a:rPr>
              <a:t>and </a:t>
            </a:r>
            <a:r>
              <a:rPr lang="en-US" i="1" dirty="0">
                <a:solidFill>
                  <a:srgbClr val="FF0000"/>
                </a:solidFill>
              </a:rPr>
              <a:t>knowledge </a:t>
            </a:r>
            <a:endParaRPr lang="en-US" dirty="0">
              <a:solidFill>
                <a:srgbClr val="FF0000"/>
              </a:solidFill>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dirty="0"/>
              <a:t>Transcendence</a:t>
            </a:r>
            <a:r>
              <a:rPr lang="en-US" dirty="0"/>
              <a:t> (the urge to rise above a passive and accidental existence and into the “realm of purposefulness and freedom” )</a:t>
            </a:r>
          </a:p>
          <a:p>
            <a:pPr lvl="0"/>
            <a:r>
              <a:rPr lang="en-US" dirty="0"/>
              <a:t> </a:t>
            </a:r>
            <a:r>
              <a:rPr lang="en-US" b="1" dirty="0"/>
              <a:t>Rootedness</a:t>
            </a:r>
            <a:r>
              <a:rPr lang="en-US" dirty="0"/>
              <a:t> (the need to establish roots or to feel at home in the world again) </a:t>
            </a:r>
          </a:p>
          <a:p>
            <a:pPr>
              <a:buNone/>
            </a:pPr>
            <a:endParaRPr lang="en-US" dirty="0"/>
          </a:p>
          <a:p>
            <a:pPr>
              <a:buNone/>
            </a:pPr>
            <a:r>
              <a:rPr lang="en-US" dirty="0"/>
              <a:t>Without Rootedness, the feelings of isolation and helplessness can become unbearable </a:t>
            </a:r>
          </a:p>
          <a:p>
            <a:pPr>
              <a:buNone/>
            </a:pPr>
            <a:endParaRPr lang="en-US" dirty="0"/>
          </a:p>
          <a:p>
            <a:pPr>
              <a:buNone/>
            </a:pPr>
            <a:r>
              <a:rPr lang="en-US" dirty="0"/>
              <a:t>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None/>
            </a:pPr>
            <a:r>
              <a:rPr lang="en-US" b="1" dirty="0"/>
              <a:t>4. A sense of identity</a:t>
            </a:r>
            <a:r>
              <a:rPr lang="en-US" dirty="0"/>
              <a:t> (the capacity to be aware of ourselves as a separate entity) </a:t>
            </a:r>
          </a:p>
          <a:p>
            <a:pPr>
              <a:buNone/>
            </a:pPr>
            <a:r>
              <a:rPr lang="en-US" dirty="0"/>
              <a:t>5.  </a:t>
            </a:r>
            <a:r>
              <a:rPr lang="en-US" b="1" dirty="0"/>
              <a:t>A frame of orientation</a:t>
            </a:r>
            <a:r>
              <a:rPr lang="en-US" dirty="0"/>
              <a:t> (being split off from nature, humans need a road map to make their way through the world) </a:t>
            </a:r>
          </a:p>
          <a:p>
            <a:r>
              <a:rPr lang="en-US" dirty="0"/>
              <a:t>-We need to put things into a framework </a:t>
            </a:r>
          </a:p>
          <a:p>
            <a:r>
              <a:rPr lang="en-US" dirty="0"/>
              <a:t>-A road map without a goal or destination is worthless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	</a:t>
            </a:r>
            <a:r>
              <a:rPr lang="en-US" dirty="0"/>
              <a:t>As children become more independent from their mothers they gain more freedom to express their individuality. However, at the same time they experience the burden of freedom, that is, the loss of security from being with mother. This causes </a:t>
            </a:r>
            <a:r>
              <a:rPr lang="en-US" b="1" dirty="0"/>
              <a:t>basic anxiety</a:t>
            </a: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There are three primary mechanisms of escape</a:t>
            </a:r>
            <a:endParaRPr lang="en-US" dirty="0"/>
          </a:p>
        </p:txBody>
      </p:sp>
      <p:sp>
        <p:nvSpPr>
          <p:cNvPr id="3" name="Content Placeholder 2"/>
          <p:cNvSpPr>
            <a:spLocks noGrp="1"/>
          </p:cNvSpPr>
          <p:nvPr>
            <p:ph idx="1"/>
          </p:nvPr>
        </p:nvSpPr>
        <p:spPr/>
        <p:txBody>
          <a:bodyPr>
            <a:normAutofit/>
          </a:bodyPr>
          <a:lstStyle/>
          <a:p>
            <a:pPr lvl="0"/>
            <a:r>
              <a:rPr lang="en-US" b="1" dirty="0"/>
              <a:t>Authoritarianism</a:t>
            </a:r>
            <a:r>
              <a:rPr lang="en-US" dirty="0"/>
              <a:t> </a:t>
            </a:r>
          </a:p>
          <a:p>
            <a:pPr lvl="0"/>
            <a:r>
              <a:rPr lang="en-US" b="1" dirty="0"/>
              <a:t>Destructiveness</a:t>
            </a:r>
            <a:r>
              <a:rPr lang="en-US" dirty="0"/>
              <a:t> </a:t>
            </a:r>
          </a:p>
          <a:p>
            <a:pPr>
              <a:buNone/>
            </a:pPr>
            <a:r>
              <a:rPr lang="en-US" dirty="0"/>
              <a:t>Destroying others to acquire a feeling of lost power </a:t>
            </a:r>
          </a:p>
          <a:p>
            <a:pPr lvl="0"/>
            <a:r>
              <a:rPr lang="en-US" b="1" dirty="0"/>
              <a:t>Conformity</a:t>
            </a:r>
            <a:r>
              <a:rPr lang="en-US" dirty="0"/>
              <a:t> (people who conform to try to escape from a sense of aloneness and isolation by giving up their individuality and becoming whatever other people desire them to be)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dirty="0"/>
          </a:p>
          <a:p>
            <a:r>
              <a:rPr lang="en-US" b="1" dirty="0"/>
              <a:t>Character orientations </a:t>
            </a:r>
            <a:endParaRPr lang="en-US" dirty="0"/>
          </a:p>
          <a:p>
            <a:pPr>
              <a:buNone/>
            </a:pPr>
            <a:r>
              <a:rPr lang="en-US" dirty="0"/>
              <a:t> “The totality of inherited and acquired psychic qualities which are characteristic of one individual and which make the individual unique.”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TotalTime>
  <Words>726</Words>
  <Application>Microsoft Office PowerPoint</Application>
  <PresentationFormat>On-screen Show (4:3)</PresentationFormat>
  <Paragraphs>70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Trebuchet MS</vt:lpstr>
      <vt:lpstr>Wingdings</vt:lpstr>
      <vt:lpstr>Wingdings 2</vt:lpstr>
      <vt:lpstr>Opulent</vt:lpstr>
      <vt:lpstr>ERICH SELIGMANN FROMM </vt:lpstr>
      <vt:lpstr>PowerPoint Presentation</vt:lpstr>
      <vt:lpstr>PowerPoint Presentation</vt:lpstr>
      <vt:lpstr>Human Needs  </vt:lpstr>
      <vt:lpstr>PowerPoint Presentation</vt:lpstr>
      <vt:lpstr>PowerPoint Presentation</vt:lpstr>
      <vt:lpstr>PowerPoint Presentation</vt:lpstr>
      <vt:lpstr>There are three primary mechanisms of escape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ERICH SELIGMANN FROMM </dc:title>
  <dc:creator>User</dc:creator>
  <cp:lastModifiedBy>User</cp:lastModifiedBy>
  <cp:revision>13</cp:revision>
  <dcterms:created xsi:type="dcterms:W3CDTF">2006-08-16T00:00:00Z</dcterms:created>
  <dcterms:modified xsi:type="dcterms:W3CDTF">2021-08-13T06:26:10Z</dcterms:modified>
</cp:coreProperties>
</file>