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66" r:id="rId4"/>
    <p:sldId id="267" r:id="rId5"/>
    <p:sldId id="268" r:id="rId6"/>
    <p:sldId id="263" r:id="rId7"/>
    <p:sldId id="271" r:id="rId8"/>
    <p:sldId id="272" r:id="rId9"/>
    <p:sldId id="273" r:id="rId10"/>
    <p:sldId id="274" r:id="rId11"/>
    <p:sldId id="275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7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150AEC7-2CCC-4BAA-BEA7-6C3F38386B3D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C6A7F31-96E7-4CD3-8841-5E0504221D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AEC7-2CCC-4BAA-BEA7-6C3F38386B3D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7F31-96E7-4CD3-8841-5E0504221D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AEC7-2CCC-4BAA-BEA7-6C3F38386B3D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7F31-96E7-4CD3-8841-5E0504221D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50AEC7-2CCC-4BAA-BEA7-6C3F38386B3D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6A7F31-96E7-4CD3-8841-5E0504221D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150AEC7-2CCC-4BAA-BEA7-6C3F38386B3D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C6A7F31-96E7-4CD3-8841-5E0504221D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AEC7-2CCC-4BAA-BEA7-6C3F38386B3D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7F31-96E7-4CD3-8841-5E0504221D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AEC7-2CCC-4BAA-BEA7-6C3F38386B3D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7F31-96E7-4CD3-8841-5E0504221D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50AEC7-2CCC-4BAA-BEA7-6C3F38386B3D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6A7F31-96E7-4CD3-8841-5E0504221D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AEC7-2CCC-4BAA-BEA7-6C3F38386B3D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7F31-96E7-4CD3-8841-5E0504221D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50AEC7-2CCC-4BAA-BEA7-6C3F38386B3D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6A7F31-96E7-4CD3-8841-5E0504221D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50AEC7-2CCC-4BAA-BEA7-6C3F38386B3D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6A7F31-96E7-4CD3-8841-5E0504221D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150AEC7-2CCC-4BAA-BEA7-6C3F38386B3D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C6A7F31-96E7-4CD3-8841-5E0504221D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accent3"/>
                </a:solidFill>
                <a:latin typeface="Algerian" pitchFamily="82" charset="0"/>
              </a:rPr>
              <a:t>The humanistic approach</a:t>
            </a:r>
            <a:endParaRPr lang="en-US" sz="4800" b="1" dirty="0">
              <a:solidFill>
                <a:schemeClr val="accent3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7467600" cy="4416552"/>
          </a:xfrm>
        </p:spPr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  <a:latin typeface="Algerian" pitchFamily="82" charset="0"/>
              </a:rPr>
              <a:t>Contribution of humanistic school of psychology.</a:t>
            </a:r>
          </a:p>
          <a:p>
            <a:r>
              <a:rPr lang="en-US" sz="2800" dirty="0" smtClean="0">
                <a:solidFill>
                  <a:srgbClr val="C00000"/>
                </a:solidFill>
                <a:latin typeface="Algerian" pitchFamily="82" charset="0"/>
              </a:rPr>
              <a:t>It believes goodness of man &amp; his positive nature.</a:t>
            </a:r>
          </a:p>
          <a:p>
            <a:r>
              <a:rPr lang="en-US" sz="2800" dirty="0" smtClean="0">
                <a:solidFill>
                  <a:srgbClr val="C00000"/>
                </a:solidFill>
                <a:latin typeface="Algerian" pitchFamily="82" charset="0"/>
              </a:rPr>
              <a:t>Free </a:t>
            </a:r>
            <a:r>
              <a:rPr lang="en-US" sz="2800" dirty="0" err="1" smtClean="0">
                <a:solidFill>
                  <a:srgbClr val="C00000"/>
                </a:solidFill>
                <a:latin typeface="Algerian" pitchFamily="82" charset="0"/>
              </a:rPr>
              <a:t>will+freedom</a:t>
            </a:r>
            <a:r>
              <a:rPr lang="en-US" sz="2800" dirty="0" smtClean="0">
                <a:solidFill>
                  <a:srgbClr val="C00000"/>
                </a:solidFill>
                <a:latin typeface="Algerian" pitchFamily="82" charset="0"/>
              </a:rPr>
              <a:t> of choice +conscious </a:t>
            </a: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  <a:latin typeface="Algerian" pitchFamily="82" charset="0"/>
              </a:rPr>
              <a:t>experience   = Personality.</a:t>
            </a:r>
          </a:p>
          <a:p>
            <a:r>
              <a:rPr lang="en-US" sz="2800" dirty="0" smtClean="0">
                <a:solidFill>
                  <a:srgbClr val="C00000"/>
                </a:solidFill>
                <a:latin typeface="Algerian" pitchFamily="82" charset="0"/>
              </a:rPr>
              <a:t> Potential (intellectual, emotional) for Self actualization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6</a:t>
            </a:r>
            <a:r>
              <a:rPr lang="en-US" dirty="0" smtClean="0">
                <a:solidFill>
                  <a:srgbClr val="003300"/>
                </a:solidFill>
              </a:rPr>
              <a:t>. Self sufficiency and independence</a:t>
            </a:r>
          </a:p>
          <a:p>
            <a:pPr>
              <a:buNone/>
            </a:pPr>
            <a:r>
              <a:rPr lang="en-US" dirty="0" smtClean="0">
                <a:solidFill>
                  <a:srgbClr val="003300"/>
                </a:solidFill>
              </a:rPr>
              <a:t>7. Capacity for fresh, spontaneous appreciation of events and people </a:t>
            </a:r>
          </a:p>
          <a:p>
            <a:pPr>
              <a:buNone/>
            </a:pPr>
            <a:r>
              <a:rPr lang="en-US" dirty="0" smtClean="0">
                <a:solidFill>
                  <a:srgbClr val="003300"/>
                </a:solidFill>
              </a:rPr>
              <a:t>8. Attain transcendence</a:t>
            </a:r>
          </a:p>
          <a:p>
            <a:pPr>
              <a:buNone/>
            </a:pPr>
            <a:r>
              <a:rPr lang="en-US" dirty="0" smtClean="0">
                <a:solidFill>
                  <a:srgbClr val="003300"/>
                </a:solidFill>
              </a:rPr>
              <a:t>9. Identification with humankind and shared social bonds</a:t>
            </a:r>
          </a:p>
          <a:p>
            <a:pPr>
              <a:buNone/>
            </a:pPr>
            <a:r>
              <a:rPr lang="en-US" dirty="0" smtClean="0">
                <a:solidFill>
                  <a:srgbClr val="003300"/>
                </a:solidFill>
              </a:rPr>
              <a:t>10. Deep relationship with some of friends</a:t>
            </a:r>
          </a:p>
          <a:p>
            <a:pPr>
              <a:buNone/>
            </a:pPr>
            <a:r>
              <a:rPr lang="en-US" dirty="0" smtClean="0">
                <a:solidFill>
                  <a:srgbClr val="003300"/>
                </a:solidFill>
              </a:rPr>
              <a:t>11. Democratic attitude</a:t>
            </a:r>
          </a:p>
          <a:p>
            <a:pPr>
              <a:buNone/>
            </a:pPr>
            <a:r>
              <a:rPr lang="en-US" dirty="0" smtClean="0">
                <a:solidFill>
                  <a:srgbClr val="003300"/>
                </a:solidFill>
              </a:rPr>
              <a:t>12. Strongly held values and clear distinction between means and ends.</a:t>
            </a:r>
          </a:p>
          <a:p>
            <a:pPr>
              <a:buNone/>
            </a:pPr>
            <a:r>
              <a:rPr lang="en-US" dirty="0" smtClean="0">
                <a:solidFill>
                  <a:srgbClr val="003300"/>
                </a:solidFill>
              </a:rPr>
              <a:t>13. A broad tolerant sense of </a:t>
            </a:r>
            <a:r>
              <a:rPr lang="en-US" dirty="0" err="1" smtClean="0">
                <a:solidFill>
                  <a:srgbClr val="003300"/>
                </a:solidFill>
              </a:rPr>
              <a:t>humour</a:t>
            </a:r>
            <a:endParaRPr lang="en-US" dirty="0" smtClean="0">
              <a:solidFill>
                <a:srgbClr val="0033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3300"/>
                </a:solidFill>
              </a:rPr>
              <a:t>14. Inventiveness and creativity with the ability to see things in new ways</a:t>
            </a:r>
          </a:p>
          <a:p>
            <a:pPr>
              <a:buNone/>
            </a:pPr>
            <a:r>
              <a:rPr lang="en-US" dirty="0" smtClean="0">
                <a:solidFill>
                  <a:srgbClr val="003300"/>
                </a:solidFill>
              </a:rPr>
              <a:t>15. Resistance to confirm or give in to social pressures</a:t>
            </a:r>
          </a:p>
          <a:p>
            <a:pPr>
              <a:buNone/>
            </a:pPr>
            <a:r>
              <a:rPr lang="en-US" dirty="0" smtClean="0">
                <a:solidFill>
                  <a:srgbClr val="003300"/>
                </a:solidFill>
              </a:rPr>
              <a:t>16. Ability to go beyond and bring together opposites.</a:t>
            </a:r>
          </a:p>
          <a:p>
            <a:pPr>
              <a:buNone/>
            </a:pPr>
            <a:endParaRPr lang="en-US" dirty="0" smtClean="0">
              <a:solidFill>
                <a:srgbClr val="0033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3300"/>
                </a:solidFill>
              </a:rPr>
              <a:t>This theory is criticized because its not being objective and scientific in approach, especially subjective criteria of self </a:t>
            </a:r>
            <a:r>
              <a:rPr lang="en-US" dirty="0" err="1" smtClean="0">
                <a:solidFill>
                  <a:srgbClr val="003300"/>
                </a:solidFill>
              </a:rPr>
              <a:t>actualisation</a:t>
            </a:r>
            <a:r>
              <a:rPr lang="en-US" dirty="0" smtClean="0">
                <a:solidFill>
                  <a:srgbClr val="003300"/>
                </a:solidFill>
              </a:rPr>
              <a:t>.</a:t>
            </a:r>
            <a:endParaRPr lang="en-US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143000"/>
            <a:ext cx="6172200" cy="838200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7030A0"/>
                </a:solidFill>
                <a:latin typeface="Algerian" pitchFamily="82" charset="0"/>
              </a:rPr>
              <a:t>THANK YOU</a:t>
            </a:r>
            <a:endParaRPr lang="en-US" sz="8000" dirty="0">
              <a:solidFill>
                <a:srgbClr val="7030A0"/>
              </a:solidFill>
              <a:latin typeface="Algerian" pitchFamily="82" charset="0"/>
            </a:endParaRPr>
          </a:p>
        </p:txBody>
      </p:sp>
      <p:pic>
        <p:nvPicPr>
          <p:cNvPr id="1026" name="Picture 2" descr="C:\Program Files (x86)\Microsoft Office\MEDIA\CAGCAT10\j02849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828800"/>
            <a:ext cx="6553200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0"/>
            <a:ext cx="6172200" cy="1447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Algerian" pitchFamily="82" charset="0"/>
              </a:rPr>
              <a:t>HUMANISTIC APPROACH TO PERSONALITY- CARL ROGER</a:t>
            </a:r>
            <a:endParaRPr lang="en-US" sz="3600" dirty="0">
              <a:solidFill>
                <a:schemeClr val="accent3">
                  <a:lumMod val="75000"/>
                </a:schemeClr>
              </a:solidFill>
              <a:latin typeface="Algerian" pitchFamily="82" charset="0"/>
            </a:endParaRPr>
          </a:p>
        </p:txBody>
      </p:sp>
      <p:pic>
        <p:nvPicPr>
          <p:cNvPr id="1026" name="Picture 2" descr="C:\Users\user\Pictures\r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00200"/>
            <a:ext cx="3124200" cy="265747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371600" y="4572000"/>
            <a:ext cx="533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Carl Rogers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(1902-1987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HUMANISTIC PSYCHOLOGIST(1947)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3276600"/>
            <a:ext cx="457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Growth, development &amp; appropriate adjustment to his environment-individual self</a:t>
            </a:r>
            <a:endParaRPr lang="en-US" sz="28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Two basic systems:-</a:t>
            </a:r>
            <a:endParaRPr lang="en-US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loud 3"/>
          <p:cNvSpPr/>
          <p:nvPr/>
        </p:nvSpPr>
        <p:spPr>
          <a:xfrm>
            <a:off x="457200" y="1752600"/>
            <a:ext cx="3733800" cy="2133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1.ORGANISM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Totality of one’s experience(conscious &amp;unconscious).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5" name="Cloud 4"/>
          <p:cNvSpPr/>
          <p:nvPr/>
        </p:nvSpPr>
        <p:spPr>
          <a:xfrm>
            <a:off x="4648200" y="1752600"/>
            <a:ext cx="3733800" cy="2133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2.THE SELF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Totality of ideas,feelings,and attitude about himself.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743200" y="3810000"/>
            <a:ext cx="12954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4724400" y="3733800"/>
            <a:ext cx="9906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295400" y="4648200"/>
            <a:ext cx="6172200" cy="2057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PHENOMINOLOGICAL FIELD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 world of subjective experience, the personal and separate reality of each individual)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/>
          <a:lstStyle/>
          <a:p>
            <a:r>
              <a:rPr lang="en-US" dirty="0" smtClean="0"/>
              <a:t>Acquisition of the concept of self  is a long process.</a:t>
            </a:r>
          </a:p>
          <a:p>
            <a:r>
              <a:rPr lang="en-US" dirty="0" smtClean="0"/>
              <a:t>Develop their self –  interpersonal</a:t>
            </a:r>
          </a:p>
          <a:p>
            <a:pPr>
              <a:buNone/>
            </a:pPr>
            <a:r>
              <a:rPr lang="en-US" dirty="0" smtClean="0"/>
              <a:t>                                      social experiences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</a:t>
            </a:r>
            <a:r>
              <a:rPr lang="en-US" dirty="0" smtClean="0"/>
              <a:t>  Two </a:t>
            </a:r>
            <a:r>
              <a:rPr lang="en-US" dirty="0" smtClean="0"/>
              <a:t>facets</a:t>
            </a:r>
          </a:p>
        </p:txBody>
      </p:sp>
      <p:sp>
        <p:nvSpPr>
          <p:cNvPr id="4" name="7-Point Star 3"/>
          <p:cNvSpPr/>
          <p:nvPr/>
        </p:nvSpPr>
        <p:spPr>
          <a:xfrm>
            <a:off x="3352800" y="2133600"/>
            <a:ext cx="1828800" cy="1295400"/>
          </a:xfrm>
          <a:prstGeom prst="star7">
            <a:avLst>
              <a:gd name="adj" fmla="val 50000"/>
              <a:gd name="hf" fmla="val 102572"/>
              <a:gd name="vf" fmla="val 10521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SELF</a:t>
            </a:r>
            <a:endParaRPr lang="en-US" sz="3600" b="1" dirty="0">
              <a:solidFill>
                <a:schemeClr val="bg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2590800" y="3657600"/>
            <a:ext cx="1143000" cy="838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029200" y="3733800"/>
            <a:ext cx="12954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486400" y="4572000"/>
            <a:ext cx="2590800" cy="1828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IDEAL SELF</a:t>
            </a:r>
          </a:p>
          <a:p>
            <a:pPr algn="ctr"/>
            <a:r>
              <a:rPr lang="en-US" b="1" dirty="0" smtClean="0"/>
              <a:t>(self one would like to be)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81000" y="4572000"/>
            <a:ext cx="2590800" cy="1828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REAL SELF</a:t>
            </a:r>
          </a:p>
          <a:p>
            <a:pPr algn="ctr"/>
            <a:r>
              <a:rPr lang="en-US" b="1" dirty="0" smtClean="0"/>
              <a:t>(self as it really is as a result of one’s experience)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False self image </a:t>
            </a:r>
            <a: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:-Unfortunate results in the development of personality.</a:t>
            </a:r>
          </a:p>
          <a:p>
            <a:pPr>
              <a:buNone/>
            </a:pPr>
            <a:endParaRPr lang="en-US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Inconsistency  between one’s actual image and a false image leads abnormality in behavior.</a:t>
            </a:r>
          </a:p>
          <a:p>
            <a:pPr>
              <a:buNone/>
            </a:pPr>
            <a:endParaRPr lang="en-US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Development of an ideal self ,too unattainable,unreasonable,or</a:t>
            </a:r>
          </a:p>
          <a:p>
            <a:pPr>
              <a:buNone/>
            </a:pPr>
            <a:r>
              <a:rPr lang="en-US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different from real self results </a:t>
            </a:r>
          </a:p>
          <a:p>
            <a:pPr>
              <a:buNone/>
            </a:pPr>
            <a:r>
              <a:rPr lang="en-US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Maladjustment  or </a:t>
            </a:r>
          </a:p>
          <a:p>
            <a:pPr>
              <a:buNone/>
            </a:pPr>
            <a:r>
              <a:rPr lang="en-US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serious personality disorder.</a:t>
            </a:r>
            <a:endParaRPr lang="en-US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Pictures\car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2819400"/>
            <a:ext cx="3422650" cy="3244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An individual adjustment,happiness,growth and development all depend  upon the unity and harmony between the image of his self and organism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Self actualization lead to harmony between the concept of self and real life experiences 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goal – bringing the individual in a unified way from WHAT  HE / SHE IS NOT to WHAT HE / SHE REALLY IS.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ROGER’S VIEW OF PERSONALITY DEVELOPMENT</a:t>
            </a:r>
            <a:endParaRPr lang="en-US" sz="2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Poorly adjusted                              well adjusted</a:t>
            </a:r>
          </a:p>
          <a:p>
            <a:pPr>
              <a:buNone/>
            </a:pPr>
            <a:r>
              <a:rPr lang="en-US" dirty="0" smtClean="0"/>
              <a:t>        personality                                        personality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2819400"/>
            <a:ext cx="1676400" cy="12954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133600" y="2819400"/>
            <a:ext cx="1524000" cy="1295400"/>
          </a:xfrm>
          <a:prstGeom prst="ellips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867400" y="2667000"/>
            <a:ext cx="1676400" cy="13716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400800" y="2667000"/>
            <a:ext cx="1600200" cy="1371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8200" y="4267200"/>
            <a:ext cx="2590800" cy="1447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Little overlap between experience and self concept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38800" y="4343400"/>
            <a:ext cx="2590800" cy="1447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Much  overlap between experience and self concept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295400" y="6096000"/>
            <a:ext cx="304800" cy="3048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334000" y="6172200"/>
            <a:ext cx="304800" cy="3048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752600" y="6019800"/>
            <a:ext cx="2484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 self(self concept)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15000" y="6096000"/>
            <a:ext cx="2945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 organism(experience)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33400" y="1524000"/>
          <a:ext cx="3443844" cy="4343400"/>
        </p:xfrm>
        <a:graphic>
          <a:graphicData uri="http://schemas.openxmlformats.org/drawingml/2006/table">
            <a:tbl>
              <a:tblPr/>
              <a:tblGrid>
                <a:gridCol w="3443844"/>
              </a:tblGrid>
              <a:tr h="4343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201392" y="1496291"/>
          <a:ext cx="3348842" cy="4381995"/>
        </p:xfrm>
        <a:graphic>
          <a:graphicData uri="http://schemas.openxmlformats.org/drawingml/2006/table">
            <a:tbl>
              <a:tblPr/>
              <a:tblGrid>
                <a:gridCol w="3348842"/>
              </a:tblGrid>
              <a:tr h="438199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00"/>
                </a:solidFill>
              </a:rPr>
              <a:t>The self actualization theory of Maslow</a:t>
            </a:r>
            <a:endParaRPr lang="en-US" dirty="0">
              <a:solidFill>
                <a:srgbClr val="003300"/>
              </a:solidFill>
            </a:endParaRPr>
          </a:p>
        </p:txBody>
      </p:sp>
      <p:pic>
        <p:nvPicPr>
          <p:cNvPr id="4" name="Content Placeholder 3" descr="http://www.buzzle.com/images/diagrams/maslow-hierarchy-of-needs-pyramid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10506" y="1600200"/>
            <a:ext cx="5360988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3300"/>
                </a:solidFill>
              </a:rPr>
              <a:t>Craving for the actualization of  his inner potential continues till he reaches his ultimate goal of  attaining fine humanistic values.</a:t>
            </a:r>
          </a:p>
          <a:p>
            <a:r>
              <a:rPr lang="en-US" dirty="0" smtClean="0">
                <a:solidFill>
                  <a:srgbClr val="003300"/>
                </a:solidFill>
              </a:rPr>
              <a:t>Maslow concluded that self actualized people have the  following common characteristics which distinguish them the average person.</a:t>
            </a:r>
          </a:p>
          <a:p>
            <a:pPr marL="457200" indent="-457200">
              <a:buAutoNum type="arabicPeriod"/>
            </a:pPr>
            <a:r>
              <a:rPr lang="en-US" dirty="0" smtClean="0">
                <a:solidFill>
                  <a:srgbClr val="003300"/>
                </a:solidFill>
              </a:rPr>
              <a:t>Ability to perceive reality accurately</a:t>
            </a:r>
          </a:p>
          <a:p>
            <a:pPr marL="457200" indent="-457200">
              <a:buAutoNum type="arabicPeriod"/>
            </a:pPr>
            <a:r>
              <a:rPr lang="en-US" dirty="0" smtClean="0">
                <a:solidFill>
                  <a:srgbClr val="003300"/>
                </a:solidFill>
              </a:rPr>
              <a:t>Willingness to accept reality readily</a:t>
            </a:r>
          </a:p>
          <a:p>
            <a:pPr marL="457200" indent="-457200">
              <a:buAutoNum type="arabicPeriod"/>
            </a:pPr>
            <a:r>
              <a:rPr lang="en-US" dirty="0" smtClean="0">
                <a:solidFill>
                  <a:srgbClr val="003300"/>
                </a:solidFill>
              </a:rPr>
              <a:t>Naturalness and spontaneity</a:t>
            </a:r>
          </a:p>
          <a:p>
            <a:pPr marL="457200" indent="-457200">
              <a:buAutoNum type="arabicPeriod"/>
            </a:pPr>
            <a:r>
              <a:rPr lang="en-US" dirty="0" smtClean="0">
                <a:solidFill>
                  <a:srgbClr val="003300"/>
                </a:solidFill>
              </a:rPr>
              <a:t>Ability to focus on problems rather than on themselves</a:t>
            </a:r>
          </a:p>
          <a:p>
            <a:pPr marL="457200" indent="-457200">
              <a:buAutoNum type="arabicPeriod"/>
            </a:pPr>
            <a:r>
              <a:rPr lang="en-US" dirty="0" smtClean="0">
                <a:solidFill>
                  <a:srgbClr val="003300"/>
                </a:solidFill>
              </a:rPr>
              <a:t>Need for privacy</a:t>
            </a:r>
            <a:endParaRPr lang="en-US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7474564</TotalTime>
  <Words>487</Words>
  <Application>Microsoft Office PowerPoint</Application>
  <PresentationFormat>On-screen Show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The humanistic approach</vt:lpstr>
      <vt:lpstr>HUMANISTIC APPROACH TO PERSONALITY- CARL ROGER</vt:lpstr>
      <vt:lpstr>Two basic systems:-</vt:lpstr>
      <vt:lpstr>Slide 4</vt:lpstr>
      <vt:lpstr>Slide 5</vt:lpstr>
      <vt:lpstr>Slide 6</vt:lpstr>
      <vt:lpstr>ROGER’S VIEW OF PERSONALITY DEVELOPMENT</vt:lpstr>
      <vt:lpstr>The self actualization theory of Maslow</vt:lpstr>
      <vt:lpstr>Slide 9</vt:lpstr>
      <vt:lpstr>Slide 10</vt:lpstr>
      <vt:lpstr>Slide 11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HUMANISTIC APPROACH TO PERSONALITY- CARL ROGER</dc:title>
  <dc:creator>user</dc:creator>
  <cp:lastModifiedBy>acer2</cp:lastModifiedBy>
  <cp:revision>43</cp:revision>
  <dcterms:created xsi:type="dcterms:W3CDTF">2013-08-18T06:09:17Z</dcterms:created>
  <dcterms:modified xsi:type="dcterms:W3CDTF">2019-02-27T04:15:24Z</dcterms:modified>
</cp:coreProperties>
</file>