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LEWIN'S APPROACH TO PERSONALITY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LEVEL OF ASPIRATION.</a:t>
            </a: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</a:t>
            </a:r>
            <a:r>
              <a:rPr lang="en-US" dirty="0" err="1" smtClean="0"/>
              <a:t>Lewin's</a:t>
            </a:r>
            <a:r>
              <a:rPr lang="en-US" dirty="0" smtClean="0"/>
              <a:t> view, level of aspiration is determined by two factors:</a:t>
            </a:r>
          </a:p>
          <a:p>
            <a:pPr lvl="0"/>
            <a:r>
              <a:rPr lang="en-US" dirty="0" smtClean="0"/>
              <a:t>The person's relation to certain values</a:t>
            </a:r>
          </a:p>
          <a:p>
            <a:pPr lvl="0"/>
            <a:r>
              <a:rPr lang="en-US" dirty="0" smtClean="0"/>
              <a:t>The person's sense of realism in regard to the probability of reaching the goal.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Goldstein Holistic Approach</a:t>
            </a:r>
          </a:p>
          <a:p>
            <a:r>
              <a:rPr lang="en-US" dirty="0" smtClean="0"/>
              <a:t>Self-actualization is manifested by maximum differentiation and by the </a:t>
            </a:r>
            <a:r>
              <a:rPr lang="en-US" dirty="0" smtClean="0">
                <a:solidFill>
                  <a:srgbClr val="FF0000"/>
                </a:solidFill>
              </a:rPr>
              <a:t>highest possible level of complexity</a:t>
            </a:r>
            <a:r>
              <a:rPr lang="en-US" dirty="0" smtClean="0"/>
              <a:t> of an integrated system. </a:t>
            </a:r>
          </a:p>
          <a:p>
            <a:endParaRPr lang="en-US" dirty="0" smtClean="0"/>
          </a:p>
          <a:p>
            <a:r>
              <a:rPr lang="en-US" dirty="0" smtClean="0"/>
              <a:t>The key to effective behavior is adequate functioning of part-whole relations. </a:t>
            </a:r>
          </a:p>
          <a:p>
            <a:endParaRPr lang="en-US" dirty="0" smtClean="0"/>
          </a:p>
          <a:p>
            <a:r>
              <a:rPr lang="en-US" dirty="0" smtClean="0"/>
              <a:t>Goldstein used Gestalt concepts of figure and ground to give evidence of the importance of understanding behavior as a totality, and consequently he can be considered an holistic theorist.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Lewin</a:t>
            </a:r>
            <a:r>
              <a:rPr lang="en-US" dirty="0" smtClean="0"/>
              <a:t> emphasized the explanation of human behavior in terms of </a:t>
            </a:r>
            <a:r>
              <a:rPr lang="en-US" dirty="0" smtClean="0">
                <a:solidFill>
                  <a:srgbClr val="FF0000"/>
                </a:solidFill>
              </a:rPr>
              <a:t>the forces and tensions that move us to action</a:t>
            </a:r>
            <a:r>
              <a:rPr lang="en-US" dirty="0" smtClean="0"/>
              <a:t>. </a:t>
            </a:r>
            <a:r>
              <a:rPr lang="en-US" dirty="0" err="1" smtClean="0"/>
              <a:t>Lewin</a:t>
            </a:r>
            <a:r>
              <a:rPr lang="en-US" dirty="0" smtClean="0"/>
              <a:t> began with behavior and what produces it, and then moved on to the problems of how people perceived their own and others' behavior.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820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Motor perceptual stratum</a:t>
            </a:r>
            <a:endParaRPr lang="en-US" sz="1800" dirty="0"/>
          </a:p>
        </p:txBody>
      </p:sp>
      <p:sp>
        <p:nvSpPr>
          <p:cNvPr id="4" name="Arc 3"/>
          <p:cNvSpPr/>
          <p:nvPr/>
        </p:nvSpPr>
        <p:spPr>
          <a:xfrm>
            <a:off x="6129537" y="1658034"/>
            <a:ext cx="1143000" cy="9906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Arc 4"/>
          <p:cNvSpPr/>
          <p:nvPr/>
        </p:nvSpPr>
        <p:spPr>
          <a:xfrm flipH="1" flipV="1">
            <a:off x="947937" y="4782234"/>
            <a:ext cx="457200" cy="5334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Arc 5"/>
          <p:cNvSpPr/>
          <p:nvPr/>
        </p:nvSpPr>
        <p:spPr>
          <a:xfrm rot="14358708" flipH="1" flipV="1">
            <a:off x="6840050" y="4877576"/>
            <a:ext cx="270446" cy="708059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Arc 6"/>
          <p:cNvSpPr/>
          <p:nvPr/>
        </p:nvSpPr>
        <p:spPr>
          <a:xfrm rot="15729226">
            <a:off x="937842" y="1648093"/>
            <a:ext cx="798568" cy="79646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557537" y="2267634"/>
            <a:ext cx="48768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Vector</a:t>
            </a:r>
          </a:p>
          <a:p>
            <a:endParaRPr lang="en-US" dirty="0" smtClean="0"/>
          </a:p>
          <a:p>
            <a:r>
              <a:rPr lang="en-US" dirty="0" smtClean="0"/>
              <a:t>Driving  force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633737" y="3332846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53137" y="3029634"/>
            <a:ext cx="27372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+</a:t>
            </a:r>
            <a:endParaRPr lang="en-US" sz="20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GOA</a:t>
            </a:r>
            <a:r>
              <a:rPr lang="en-US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</a:t>
            </a:r>
            <a:endParaRPr lang="en-US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4261843" y="3447940"/>
            <a:ext cx="20574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19737" y="2877234"/>
            <a:ext cx="76200" cy="99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157737" y="3105834"/>
            <a:ext cx="6096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084942" y="2953434"/>
            <a:ext cx="128259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Vector</a:t>
            </a:r>
          </a:p>
          <a:p>
            <a:pPr algn="ctr"/>
            <a:endParaRPr lang="en-US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Restraining </a:t>
            </a:r>
          </a:p>
          <a:p>
            <a:pPr algn="ctr"/>
            <a:r>
              <a:rPr lang="en-US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force</a:t>
            </a:r>
            <a:endParaRPr lang="en-US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4148337" y="3334434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081537" y="3879502"/>
            <a:ext cx="83151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person</a:t>
            </a:r>
            <a:endParaRPr lang="en-US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Oval 16"/>
          <p:cNvSpPr/>
          <p:nvPr/>
        </p:nvSpPr>
        <p:spPr>
          <a:xfrm>
            <a:off x="3310137" y="3258234"/>
            <a:ext cx="228600" cy="152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TextBox 48"/>
          <p:cNvSpPr txBox="1"/>
          <p:nvPr/>
        </p:nvSpPr>
        <p:spPr>
          <a:xfrm>
            <a:off x="3295419" y="591234"/>
            <a:ext cx="1597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Inner personal </a:t>
            </a:r>
          </a:p>
          <a:p>
            <a:pPr algn="ctr"/>
            <a:r>
              <a:rPr lang="en-US" dirty="0" smtClean="0"/>
              <a:t>stratum</a:t>
            </a:r>
          </a:p>
        </p:txBody>
      </p:sp>
      <p:sp>
        <p:nvSpPr>
          <p:cNvPr id="19" name="TextBox 49"/>
          <p:cNvSpPr txBox="1"/>
          <p:nvPr/>
        </p:nvSpPr>
        <p:spPr>
          <a:xfrm>
            <a:off x="6343419" y="859303"/>
            <a:ext cx="1391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Boundary of </a:t>
            </a:r>
          </a:p>
          <a:p>
            <a:pPr algn="ctr"/>
            <a:r>
              <a:rPr lang="en-US" dirty="0" smtClean="0"/>
              <a:t>life -space</a:t>
            </a:r>
          </a:p>
        </p:txBody>
      </p:sp>
      <p:sp>
        <p:nvSpPr>
          <p:cNvPr id="20" name="TextBox 50"/>
          <p:cNvSpPr txBox="1"/>
          <p:nvPr/>
        </p:nvSpPr>
        <p:spPr>
          <a:xfrm>
            <a:off x="7356348" y="2812702"/>
            <a:ext cx="1287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Foreign hull</a:t>
            </a:r>
          </a:p>
        </p:txBody>
      </p:sp>
      <p:sp>
        <p:nvSpPr>
          <p:cNvPr id="21" name="TextBox 51"/>
          <p:cNvSpPr txBox="1"/>
          <p:nvPr/>
        </p:nvSpPr>
        <p:spPr>
          <a:xfrm>
            <a:off x="6191019" y="5620434"/>
            <a:ext cx="829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Barrier</a:t>
            </a:r>
          </a:p>
        </p:txBody>
      </p:sp>
      <p:sp>
        <p:nvSpPr>
          <p:cNvPr id="22" name="TextBox 52"/>
          <p:cNvSpPr txBox="1"/>
          <p:nvPr/>
        </p:nvSpPr>
        <p:spPr>
          <a:xfrm>
            <a:off x="499863" y="5620434"/>
            <a:ext cx="14296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Psychological</a:t>
            </a:r>
          </a:p>
          <a:p>
            <a:pPr algn="ctr"/>
            <a:r>
              <a:rPr lang="en-US" dirty="0" smtClean="0"/>
              <a:t>environment</a:t>
            </a:r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7158237" y="48203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7159031" y="4514740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159031" y="4209940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159031" y="3828940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7159031" y="3447940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7159031" y="3066940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7159031" y="2685940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7159031" y="2381140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405137" y="16564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786137" y="16564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243337" y="16580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24337" y="16580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081537" y="16580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38737" y="16580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995937" y="16580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453137" y="16580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910337" y="16580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291337" y="16580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748537" y="16580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205737" y="16580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43337" y="5312458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700537" y="53140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081537" y="53140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538737" y="53140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995937" y="53140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453137" y="53140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910337" y="53140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367537" y="53140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748537" y="53140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205737" y="53140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662937" y="53140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405137" y="53156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862337" y="5315634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832049" y="4819540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832843" y="45139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>
            <a:off x="832843" y="42091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832843" y="38281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832843" y="34471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832843" y="30661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832843" y="26851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832843" y="2380346"/>
            <a:ext cx="228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10800000">
            <a:off x="1481337" y="1277034"/>
            <a:ext cx="1828800" cy="1752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803678" y="1859693"/>
            <a:ext cx="2079718" cy="762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5367537" y="1277034"/>
            <a:ext cx="914400" cy="838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662937" y="2953434"/>
            <a:ext cx="6858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995937" y="3944034"/>
            <a:ext cx="2133600" cy="160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1824237" y="4286934"/>
            <a:ext cx="1295400" cy="1219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FIELD THEORY</a:t>
            </a:r>
            <a:r>
              <a:rPr lang="en-US" dirty="0" smtClean="0"/>
              <a:t>. Its basic statements are that:</a:t>
            </a:r>
          </a:p>
          <a:p>
            <a:pPr lvl="0"/>
            <a:r>
              <a:rPr lang="en-US" dirty="0" smtClean="0"/>
              <a:t>Behavior must be derived from a totality of coexisting facts</a:t>
            </a:r>
          </a:p>
          <a:p>
            <a:pPr lvl="0"/>
            <a:r>
              <a:rPr lang="en-US" dirty="0" smtClean="0"/>
              <a:t>These coexisting facts make up a "dynamic field," which means that the state of any part of the field depends on every other part of it</a:t>
            </a:r>
          </a:p>
          <a:p>
            <a:pPr lvl="0"/>
            <a:r>
              <a:rPr lang="en-US" dirty="0" smtClean="0"/>
              <a:t>Behavior depends on the present field rather than on the past or the future.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THE LIFE-SPACE.</a:t>
            </a:r>
            <a:r>
              <a:rPr lang="en-US" dirty="0" smtClean="0"/>
              <a:t>  Life space includes:</a:t>
            </a:r>
          </a:p>
          <a:p>
            <a:pPr lvl="0"/>
            <a:r>
              <a:rPr lang="en-US" dirty="0" smtClean="0"/>
              <a:t>The places where you physically go, the people and events that occur there, and your feelings about the place and people. </a:t>
            </a:r>
          </a:p>
          <a:p>
            <a:pPr lvl="0"/>
            <a:r>
              <a:rPr lang="en-US" dirty="0" smtClean="0"/>
              <a:t>life-space includes the world you travel into through reading, movies, TV, what other people say, etc.</a:t>
            </a:r>
          </a:p>
          <a:p>
            <a:pPr lvl="0"/>
            <a:r>
              <a:rPr lang="en-US" dirty="0" smtClean="0"/>
              <a:t>Then there is also your own personal mental life space--the places you inhabit in your mind, your fantasy world, etc.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Tension Systems:</a:t>
            </a:r>
            <a:r>
              <a:rPr lang="en-US" dirty="0" smtClean="0"/>
              <a:t> A</a:t>
            </a:r>
            <a:r>
              <a:rPr lang="en-US" b="1" dirty="0" smtClean="0"/>
              <a:t> need</a:t>
            </a:r>
            <a:r>
              <a:rPr lang="en-US" dirty="0" smtClean="0"/>
              <a:t> is </a:t>
            </a:r>
            <a:r>
              <a:rPr lang="en-US" dirty="0" err="1" smtClean="0"/>
              <a:t>Lewin's</a:t>
            </a:r>
            <a:r>
              <a:rPr lang="en-US" dirty="0" smtClean="0"/>
              <a:t> basic motivational concept. It may arise from a physiological condition like hunger or may be a desire or intention to do something. Needs release energy, increase tension, and determine the strength of </a:t>
            </a:r>
            <a:r>
              <a:rPr lang="en-US" b="1" dirty="0" smtClean="0"/>
              <a:t>vectors</a:t>
            </a:r>
            <a:r>
              <a:rPr lang="en-US" dirty="0" smtClean="0"/>
              <a:t> and </a:t>
            </a:r>
            <a:r>
              <a:rPr lang="en-US" b="1" dirty="0" smtClean="0"/>
              <a:t>valences.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</a:t>
            </a:r>
            <a:r>
              <a:rPr lang="en-US" b="1" dirty="0" smtClean="0"/>
              <a:t> system (region) in the person</a:t>
            </a:r>
            <a:r>
              <a:rPr lang="en-US" dirty="0" smtClean="0"/>
              <a:t> is said to be in a state of tension whenever a need or intention exists. A positive or negative valence is the attraction or repulsion that a region in the psychological environment has for someone.</a:t>
            </a:r>
          </a:p>
          <a:p>
            <a:pPr lvl="0"/>
            <a:r>
              <a:rPr lang="en-US" dirty="0" smtClean="0"/>
              <a:t>A</a:t>
            </a:r>
            <a:r>
              <a:rPr lang="en-US" b="1" dirty="0" smtClean="0"/>
              <a:t> positive valence</a:t>
            </a:r>
            <a:r>
              <a:rPr lang="en-US" dirty="0" smtClean="0"/>
              <a:t> exists when the person thinks the region will reduce tension by meeting present needs, while a negative valence exists when the person thinks the region will increase tension or threatens injury.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A</a:t>
            </a:r>
            <a:r>
              <a:rPr lang="en-US" b="1" dirty="0" smtClean="0"/>
              <a:t> vector</a:t>
            </a:r>
            <a:r>
              <a:rPr lang="en-US" dirty="0" smtClean="0"/>
              <a:t> is a force that arises from a need that acts on the person and determines the direction in which he or she moves through the psychological environment. For every region with a positive valence, a vector pushes the person in its direction. With a negative valence, a vector pushes the person away from it.</a:t>
            </a:r>
          </a:p>
          <a:p>
            <a:pPr lvl="0"/>
            <a:r>
              <a:rPr lang="en-US" dirty="0" smtClean="0"/>
              <a:t>Often two or more vectors act on the person at the same time, and then the locomotion is some kind of </a:t>
            </a:r>
            <a:r>
              <a:rPr lang="en-US" dirty="0" err="1" smtClean="0"/>
              <a:t>a"resultant</a:t>
            </a:r>
            <a:r>
              <a:rPr lang="en-US" dirty="0" smtClean="0"/>
              <a:t>."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CONFLICTS.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approach-approach.</a:t>
            </a:r>
            <a:r>
              <a:rPr lang="en-US" dirty="0" smtClean="0"/>
              <a:t> We want two different things that we like both of (that have "positive valences," in </a:t>
            </a:r>
            <a:r>
              <a:rPr lang="en-US" dirty="0" err="1" smtClean="0"/>
              <a:t>Lewin's</a:t>
            </a:r>
            <a:r>
              <a:rPr lang="en-US" dirty="0" smtClean="0"/>
              <a:t> terms.</a:t>
            </a:r>
          </a:p>
          <a:p>
            <a:r>
              <a:rPr lang="en-US" b="1" dirty="0" smtClean="0"/>
              <a:t>avoidance-avoidance.</a:t>
            </a:r>
            <a:r>
              <a:rPr lang="en-US" dirty="0" smtClean="0"/>
              <a:t> We have to pick one or the other alternative, but dislike both. (both have "negative valences."</a:t>
            </a:r>
          </a:p>
          <a:p>
            <a:r>
              <a:rPr lang="en-US" b="1" dirty="0" smtClean="0"/>
              <a:t>approach-avoidance</a:t>
            </a:r>
            <a:r>
              <a:rPr lang="en-US" dirty="0" smtClean="0"/>
              <a:t>. We can either have, or subject ourselves to, one thing that has both positive and negative qualities.</a:t>
            </a:r>
          </a:p>
          <a:p>
            <a:r>
              <a:rPr lang="en-US" b="1" dirty="0" smtClean="0"/>
              <a:t>double approach-avoidance.</a:t>
            </a:r>
            <a:r>
              <a:rPr lang="en-US" dirty="0" smtClean="0"/>
              <a:t> We must choose between two things that each have both positive and negative qualities.</a:t>
            </a:r>
            <a:r>
              <a:rPr lang="en-US" b="1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256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LEWIN'S APPROACH TO PERSONALITY </vt:lpstr>
      <vt:lpstr>Slide 2</vt:lpstr>
      <vt:lpstr>Slide 3</vt:lpstr>
      <vt:lpstr>Slide 4</vt:lpstr>
      <vt:lpstr>Slide 5</vt:lpstr>
      <vt:lpstr>Slide 6</vt:lpstr>
      <vt:lpstr>Slide 7</vt:lpstr>
      <vt:lpstr>Slide 8</vt:lpstr>
      <vt:lpstr>TYPES OF CONFLICTS.</vt:lpstr>
      <vt:lpstr>LEVEL OF ASPIRATION. 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LEWIN'S APPROACH TO PERSONALITY </dc:title>
  <dc:creator/>
  <cp:lastModifiedBy>acer2</cp:lastModifiedBy>
  <cp:revision>14</cp:revision>
  <dcterms:created xsi:type="dcterms:W3CDTF">2006-08-16T00:00:00Z</dcterms:created>
  <dcterms:modified xsi:type="dcterms:W3CDTF">2019-02-27T04:19:02Z</dcterms:modified>
</cp:coreProperties>
</file>