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81" r:id="rId23"/>
    <p:sldId id="277" r:id="rId24"/>
    <p:sldId id="278" r:id="rId25"/>
    <p:sldId id="282" r:id="rId26"/>
    <p:sldId id="283" r:id="rId27"/>
    <p:sldId id="279"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Teacher" TargetMode="External"/><Relationship Id="rId2" Type="http://schemas.openxmlformats.org/officeDocument/2006/relationships/hyperlink" Target="https://en.wikipedia.org/wiki/Knowledge" TargetMode="External"/><Relationship Id="rId1" Type="http://schemas.openxmlformats.org/officeDocument/2006/relationships/slideLayout" Target="../slideLayouts/slideLayout2.xml"/><Relationship Id="rId5" Type="http://schemas.openxmlformats.org/officeDocument/2006/relationships/hyperlink" Target="https://en.wikipedia.org/wiki/Lee_Shulman" TargetMode="External"/><Relationship Id="rId4" Type="http://schemas.openxmlformats.org/officeDocument/2006/relationships/hyperlink" Target="https://en.wikipedia.org/wiki/Pedagogica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TPACK</a:t>
            </a:r>
            <a:endParaRPr lang="en-US" dirty="0"/>
          </a:p>
        </p:txBody>
      </p:sp>
      <p:sp>
        <p:nvSpPr>
          <p:cNvPr id="5" name="Content Placeholder 4"/>
          <p:cNvSpPr>
            <a:spLocks noGrp="1"/>
          </p:cNvSpPr>
          <p:nvPr>
            <p:ph idx="1"/>
          </p:nvPr>
        </p:nvSpPr>
        <p:spPr/>
        <p:txBody>
          <a:bodyPr>
            <a:normAutofit fontScale="92500"/>
          </a:bodyPr>
          <a:lstStyle/>
          <a:p>
            <a:r>
              <a:rPr lang="en-US" b="1" dirty="0" smtClean="0"/>
              <a:t>Technological Pedagogical Content Knowledge</a:t>
            </a:r>
            <a:r>
              <a:rPr lang="en-US" dirty="0" smtClean="0"/>
              <a:t> (TPACK) is a framework to understand and describe the kinds of </a:t>
            </a:r>
            <a:r>
              <a:rPr lang="en-US" dirty="0" smtClean="0">
                <a:hlinkClick r:id="rId2" tooltip="Knowledge"/>
              </a:rPr>
              <a:t>knowledge</a:t>
            </a:r>
            <a:r>
              <a:rPr lang="en-US" dirty="0" smtClean="0"/>
              <a:t> needed by a </a:t>
            </a:r>
            <a:r>
              <a:rPr lang="en-US" dirty="0" smtClean="0">
                <a:hlinkClick r:id="rId3" tooltip="Teacher"/>
              </a:rPr>
              <a:t>teacher</a:t>
            </a:r>
            <a:r>
              <a:rPr lang="en-US" dirty="0" smtClean="0"/>
              <a:t> for effective pedagogical practice in a technology enhanced learning environment.</a:t>
            </a:r>
          </a:p>
          <a:p>
            <a:r>
              <a:rPr lang="en-US" dirty="0" smtClean="0"/>
              <a:t> The idea of </a:t>
            </a:r>
            <a:r>
              <a:rPr lang="en-US" dirty="0" smtClean="0">
                <a:hlinkClick r:id="rId4" tooltip="Pedagogical"/>
              </a:rPr>
              <a:t>pedagogical</a:t>
            </a:r>
            <a:r>
              <a:rPr lang="en-US" dirty="0" smtClean="0"/>
              <a:t> content knowledge (PCK) was first described by </a:t>
            </a:r>
            <a:r>
              <a:rPr lang="en-US" dirty="0" smtClean="0">
                <a:hlinkClick r:id="rId5" tooltip="Lee Shulman"/>
              </a:rPr>
              <a:t>Lee </a:t>
            </a:r>
            <a:r>
              <a:rPr lang="en-US" dirty="0" err="1" smtClean="0">
                <a:hlinkClick r:id="rId5" tooltip="Lee Shulman"/>
              </a:rPr>
              <a:t>Shulman</a:t>
            </a:r>
            <a:r>
              <a:rPr lang="en-US" dirty="0" smtClean="0"/>
              <a:t> (</a:t>
            </a:r>
            <a:r>
              <a:rPr lang="en-US" dirty="0" err="1" smtClean="0"/>
              <a:t>Shulman</a:t>
            </a:r>
            <a:r>
              <a:rPr lang="en-US" dirty="0" smtClean="0"/>
              <a:t> 1986) and TPACK builds on those core ideas through the inclusion of technology.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Technological Pedagogical Content Knowledge (TPACK) attempts to identify the nature of knowledge required by teachers for technology integration in their teaching, while addressing the complex, multifaceted and situated nature of teacher knowledge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Knowledge (CK)</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“Teachers’ knowledge about the subject matter to be learned or taught. The content to be covered in middle school science or history is different from the content to be covered in an undergraduate course on art appreciation or a graduate seminar on astrophysics</a:t>
            </a:r>
            <a:r>
              <a:rPr lang="en-US" dirty="0" smtClean="0"/>
              <a:t>…</a:t>
            </a:r>
          </a:p>
          <a:p>
            <a:r>
              <a:rPr lang="en-US" dirty="0" smtClean="0"/>
              <a:t> </a:t>
            </a:r>
            <a:r>
              <a:rPr lang="en-US" dirty="0" smtClean="0"/>
              <a:t>As </a:t>
            </a:r>
            <a:r>
              <a:rPr lang="en-US" dirty="0" err="1" smtClean="0"/>
              <a:t>Shulman</a:t>
            </a:r>
            <a:r>
              <a:rPr lang="en-US" dirty="0" smtClean="0"/>
              <a:t> (1986) noted, this knowledge would include knowledge of concepts, theories, ideas, organizational frameworks, knowledge of evidence and proof, as well as established practices and approaches toward developing such knowledge” (Koehler &amp; </a:t>
            </a:r>
            <a:r>
              <a:rPr lang="en-US" dirty="0" err="1" smtClean="0"/>
              <a:t>Mishra</a:t>
            </a:r>
            <a:r>
              <a:rPr lang="en-US" dirty="0" smtClean="0"/>
              <a:t>, 2009).</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Pedagogical Knowledge (PK)</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“Teachers’ deep knowledge about the processes and practices or methods of teaching and learning. They encompass, among other things, overall educational purposes, values, and aims. </a:t>
            </a:r>
            <a:endParaRPr lang="en-US" dirty="0" smtClean="0"/>
          </a:p>
          <a:p>
            <a:r>
              <a:rPr lang="en-US" dirty="0" smtClean="0"/>
              <a:t>This </a:t>
            </a:r>
            <a:r>
              <a:rPr lang="en-US" dirty="0" smtClean="0"/>
              <a:t>generic form of knowledge applies to understanding how students learn, general classroom management skills, lesson planning, and student assessment.” (Koehler &amp; </a:t>
            </a:r>
            <a:r>
              <a:rPr lang="en-US" dirty="0" err="1" smtClean="0"/>
              <a:t>Mishra</a:t>
            </a:r>
            <a:r>
              <a:rPr lang="en-US" dirty="0" smtClean="0"/>
              <a:t>, 2009).</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Technology Knowledge (TK)</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Knowledge about certain ways of thinking about, and working with technology, tools and resources. and working with technology can apply to all technology tools and resources.</a:t>
            </a:r>
          </a:p>
          <a:p>
            <a:r>
              <a:rPr lang="en-US" dirty="0" smtClean="0"/>
              <a:t> This includes understanding information technology broadly enough to apply it productively at work and in everyday life, being able to recognize when information technology can assist or impede the achievement of a goal, and being able continually adapt to changes in information technology (Koehler &amp; </a:t>
            </a:r>
            <a:r>
              <a:rPr lang="en-US" dirty="0" err="1" smtClean="0"/>
              <a:t>Mishra</a:t>
            </a:r>
            <a:r>
              <a:rPr lang="en-US" dirty="0" smtClean="0"/>
              <a:t>, 2009).</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Pedagogical Content Knowledge (PCK)</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“Consistent with and similar to </a:t>
            </a:r>
            <a:r>
              <a:rPr lang="en-US" dirty="0" err="1" smtClean="0"/>
              <a:t>Shulman’s</a:t>
            </a:r>
            <a:r>
              <a:rPr lang="en-US" dirty="0" smtClean="0"/>
              <a:t> idea of knowledge of pedagogy that is applicable to the teaching of specific content. </a:t>
            </a:r>
          </a:p>
          <a:p>
            <a:r>
              <a:rPr lang="en-US" dirty="0" smtClean="0"/>
              <a:t>Central to </a:t>
            </a:r>
            <a:r>
              <a:rPr lang="en-US" dirty="0" err="1" smtClean="0"/>
              <a:t>Shulman’s</a:t>
            </a:r>
            <a:r>
              <a:rPr lang="en-US" dirty="0" smtClean="0"/>
              <a:t> conceptualization of PCK is the notion of the transformation of the subject matter for teaching. Specifically, according to </a:t>
            </a:r>
            <a:r>
              <a:rPr lang="en-US" dirty="0" err="1" smtClean="0"/>
              <a:t>Shulman</a:t>
            </a:r>
            <a:r>
              <a:rPr lang="en-US" dirty="0" smtClean="0"/>
              <a:t> (1986), this transformation occurs as the teacher interprets the subject matter, finds multiple ways to represent it, and adapts and tailors the instructional materials to alternative conceptions and students’ prior knowledge. </a:t>
            </a:r>
          </a:p>
          <a:p>
            <a:r>
              <a:rPr lang="en-US" dirty="0" smtClean="0"/>
              <a:t>PCK covers the core business of teaching, learning, curriculum, assessment and reporting, such as the conditions that promote learning and the links among curriculum, assessment, and pedagogy” (Koehler &amp; </a:t>
            </a:r>
            <a:r>
              <a:rPr lang="en-US" dirty="0" err="1" smtClean="0"/>
              <a:t>Mishra</a:t>
            </a:r>
            <a:r>
              <a:rPr lang="en-US" dirty="0" smtClean="0"/>
              <a:t>, 2009).</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Technological Content Knowledge (TCK)</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 understanding of the manner in which technology and content influence and constrain one another. Teachers need to master more than the subject matter they teach; they must also have a deep understanding of the manner in which the subject matter (or the kinds of representations that can be constructed) can be changed by the application of particular technologies</a:t>
            </a:r>
            <a:r>
              <a:rPr lang="en-US" dirty="0" smtClean="0"/>
              <a:t>.</a:t>
            </a:r>
          </a:p>
          <a:p>
            <a:r>
              <a:rPr lang="en-US" dirty="0" smtClean="0"/>
              <a:t> </a:t>
            </a:r>
            <a:r>
              <a:rPr lang="en-US" dirty="0" smtClean="0"/>
              <a:t>Teachers need to understand which specific technologies are best suited for addressing subject-matter learning in their domains and how the content dictates or perhaps even changes the technology—or vice versa” (Koehler &amp; </a:t>
            </a:r>
            <a:r>
              <a:rPr lang="en-US" dirty="0" err="1" smtClean="0"/>
              <a:t>Mishra</a:t>
            </a:r>
            <a:r>
              <a:rPr lang="en-US" dirty="0" smtClean="0"/>
              <a:t>, 2009).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Technological Pedagogical Knowledge (TPK)</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“An understanding of how teaching and learning can change when particular technologies are used in particular ways. </a:t>
            </a:r>
            <a:endParaRPr lang="en-US" dirty="0" smtClean="0"/>
          </a:p>
          <a:p>
            <a:r>
              <a:rPr lang="en-US" dirty="0" smtClean="0"/>
              <a:t>This </a:t>
            </a:r>
            <a:r>
              <a:rPr lang="en-US" dirty="0" smtClean="0"/>
              <a:t>includes knowing the pedagogical affordances and constraints of a range of technological tools as they relate to disciplinarily and developmentally appropriate pedagogical designs and strategies” (Koehler &amp; </a:t>
            </a:r>
            <a:r>
              <a:rPr lang="en-US" dirty="0" err="1" smtClean="0"/>
              <a:t>Mishra</a:t>
            </a:r>
            <a:r>
              <a:rPr lang="en-US" dirty="0" smtClean="0"/>
              <a:t>, 2009).</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Technological Pedagogical Content Knowledge (TPACK)</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“Underlying truly meaningful and deeply skilled teaching with technology, TPACK is different from knowledge of all three concepts individually.</a:t>
            </a:r>
            <a:endParaRPr lang="en-US" smtClean="0"/>
          </a:p>
          <a:p>
            <a:r>
              <a:rPr lang="en-US" smtClean="0"/>
              <a:t> </a:t>
            </a:r>
            <a:r>
              <a:rPr lang="en-US" dirty="0" smtClean="0"/>
              <a:t>Instead, TPACK is the basis of effective teaching with technology, requiring an understanding of the representation of concepts using technologies; pedagogical techniques that use technologies in constructive ways to teach content; knowledge of what makes concepts difficult or easy to learn and how technology can help redress some of the problems that students face; knowledge of students’ prior knowledge and theories of epistemology; and knowledge of how technologies can be used to build on existing knowledge to develop new epistemologies or strengthen old ones” (Koehler &amp; </a:t>
            </a:r>
            <a:r>
              <a:rPr lang="en-US" dirty="0" err="1" smtClean="0"/>
              <a:t>Mishra</a:t>
            </a:r>
            <a:r>
              <a:rPr lang="en-US" dirty="0" smtClean="0"/>
              <a:t>, 2009).</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as a Techno Pedagogue </a:t>
            </a:r>
            <a:endParaRPr lang="en-US" dirty="0"/>
          </a:p>
        </p:txBody>
      </p:sp>
      <p:sp>
        <p:nvSpPr>
          <p:cNvPr id="3" name="Content Placeholder 2"/>
          <p:cNvSpPr>
            <a:spLocks noGrp="1"/>
          </p:cNvSpPr>
          <p:nvPr>
            <p:ph idx="1"/>
          </p:nvPr>
        </p:nvSpPr>
        <p:spPr/>
        <p:txBody>
          <a:bodyPr>
            <a:normAutofit fontScale="92500"/>
          </a:bodyPr>
          <a:lstStyle/>
          <a:p>
            <a:r>
              <a:rPr lang="en-IN" dirty="0" smtClean="0"/>
              <a:t>The term “pedagogue” is derived from two Greek words </a:t>
            </a:r>
            <a:r>
              <a:rPr lang="en-IN" dirty="0" err="1" smtClean="0"/>
              <a:t>pais</a:t>
            </a:r>
            <a:r>
              <a:rPr lang="en-IN" dirty="0" smtClean="0"/>
              <a:t>, </a:t>
            </a:r>
            <a:r>
              <a:rPr lang="en-IN" dirty="0" err="1" smtClean="0"/>
              <a:t>paidos</a:t>
            </a:r>
            <a:r>
              <a:rPr lang="en-IN" dirty="0" smtClean="0"/>
              <a:t> meaning boy and </a:t>
            </a:r>
            <a:r>
              <a:rPr lang="en-IN" dirty="0" err="1" smtClean="0"/>
              <a:t>agogos</a:t>
            </a:r>
            <a:r>
              <a:rPr lang="en-IN" dirty="0" smtClean="0"/>
              <a:t> meaning guide which together connotes a teacher. </a:t>
            </a:r>
            <a:endParaRPr lang="en-IN" dirty="0" smtClean="0"/>
          </a:p>
          <a:p>
            <a:r>
              <a:rPr lang="en-IN" dirty="0" smtClean="0"/>
              <a:t>Thus </a:t>
            </a:r>
            <a:r>
              <a:rPr lang="en-IN" dirty="0" smtClean="0"/>
              <a:t>pedagogic implies the science of </a:t>
            </a:r>
            <a:r>
              <a:rPr lang="en-IN" dirty="0" smtClean="0"/>
              <a:t>teaching.</a:t>
            </a:r>
          </a:p>
          <a:p>
            <a:r>
              <a:rPr lang="en-IN" dirty="0" smtClean="0"/>
              <a:t>By </a:t>
            </a:r>
            <a:r>
              <a:rPr lang="en-IN" dirty="0" smtClean="0"/>
              <a:t>pedagogic analysis we mean a logical and systematic breakup of the curriculum from the point of view of a pedagogue [teacher] for the purpose of its effective transaction.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dirty="0" smtClean="0"/>
              <a:t>Techno pedagogy is a key deciding factor in while an educational media product is a successful or not. </a:t>
            </a:r>
            <a:endParaRPr lang="en-IN" dirty="0" smtClean="0"/>
          </a:p>
          <a:p>
            <a:r>
              <a:rPr lang="en-IN" dirty="0" smtClean="0"/>
              <a:t>Literally </a:t>
            </a:r>
            <a:r>
              <a:rPr lang="en-IN" dirty="0" smtClean="0"/>
              <a:t>‘pedagogy’ refers to art, the art skill handcrafting, derived from the Latin </a:t>
            </a:r>
            <a:r>
              <a:rPr lang="en-IN" dirty="0" err="1" smtClean="0"/>
              <a:t>texere</a:t>
            </a:r>
            <a:r>
              <a:rPr lang="en-IN" dirty="0" smtClean="0"/>
              <a:t> [to weave or fabricate].Here techno is a qualifier; it intersects or crosses the meaning of ‘pedagogy’ with its own.</a:t>
            </a:r>
          </a:p>
          <a:p>
            <a:r>
              <a:rPr lang="en-IN" dirty="0" smtClean="0"/>
              <a:t> Techno pedagogy refers to the techniques of the craft of teaching into the learning environment itself</a:t>
            </a:r>
            <a:r>
              <a:rPr lang="en-IN" dirty="0" smtClean="0"/>
              <a:t>.</a:t>
            </a:r>
          </a:p>
          <a:p>
            <a:r>
              <a:rPr lang="en-IN" dirty="0" smtClean="0"/>
              <a:t> </a:t>
            </a:r>
            <a:r>
              <a:rPr lang="en-IN" dirty="0" smtClean="0"/>
              <a:t>It requires conscious recognition of the mediated learning environment in order to maximize the ease and clarity in the transmission of information.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knowledge (TK)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Technology knowledge refers to an understanding of the way that technologies are used in a specific content domain.</a:t>
            </a:r>
          </a:p>
          <a:p>
            <a:r>
              <a:rPr lang="en-US" dirty="0" smtClean="0"/>
              <a:t> For example, for physics teachers, it is an understanding of the range of technologies that physicists use in science and industry.</a:t>
            </a:r>
          </a:p>
          <a:p>
            <a:r>
              <a:rPr lang="en-US" dirty="0" smtClean="0"/>
              <a:t> Within the context of technology integration in schools, it appears to most often refer to digital technologies such as laptops, the Internet, and software applications.</a:t>
            </a:r>
          </a:p>
          <a:p>
            <a:r>
              <a:rPr lang="en-US" dirty="0" smtClean="0"/>
              <a:t> TK does however go beyond digital literacy to having knowledge of how to change the purpose of existing technologies (e.g. wikis) so that they can be used in a technology enhanced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dirty="0" smtClean="0"/>
              <a:t>Technology in professional development is a complex issue. </a:t>
            </a:r>
            <a:endParaRPr lang="en-IN" dirty="0" smtClean="0"/>
          </a:p>
          <a:p>
            <a:r>
              <a:rPr lang="en-IN" dirty="0" smtClean="0"/>
              <a:t>Technology </a:t>
            </a:r>
            <a:r>
              <a:rPr lang="en-IN" dirty="0" smtClean="0"/>
              <a:t>helps higher education to overcome previous outreach barriers, particularly in reaching students in remote location. </a:t>
            </a:r>
            <a:endParaRPr lang="en-IN" dirty="0" smtClean="0"/>
          </a:p>
          <a:p>
            <a:r>
              <a:rPr lang="en-IN" dirty="0" smtClean="0"/>
              <a:t>Because </a:t>
            </a:r>
            <a:r>
              <a:rPr lang="en-IN" dirty="0" smtClean="0"/>
              <a:t>technologies are continually changing, the instability of technology, as well as the unfired nature of the knowledge required in using them, places in additional demands on faculty to keep up with constant stream of new technologies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dirty="0" smtClean="0"/>
              <a:t>Technology is a broad and constantly changing skill- set required of faculty and selecting the appropriate techno pedagogical strategies to effectively engage students in the content is a separate skill- set. </a:t>
            </a:r>
          </a:p>
          <a:p>
            <a:r>
              <a:rPr lang="en-IN" dirty="0" smtClean="0"/>
              <a:t>Media literacy influence students’ development and developing a critical analysis of media consumption is an important skill for students. Pedagogy and e- learning co- constructive pedagogies together. </a:t>
            </a:r>
          </a:p>
          <a:p>
            <a:r>
              <a:rPr lang="en-IN" dirty="0" smtClean="0"/>
              <a:t>The dynamics of classrooms change when e- learning is a part of regular learning environment.</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dirty="0" smtClean="0"/>
              <a:t>The technological pedagogical content knowledge is a collaboratively developed frame work of scholars and researchers seeking to conceptualize and clarity the competencies that evolve from the inter section between pedagogy and technology. </a:t>
            </a:r>
          </a:p>
          <a:p>
            <a:r>
              <a:rPr lang="en-IN" dirty="0" smtClean="0"/>
              <a:t>Pedagogical content knowledge was first described by </a:t>
            </a:r>
            <a:r>
              <a:rPr lang="en-IN" dirty="0" err="1" smtClean="0"/>
              <a:t>Leeshulman</a:t>
            </a:r>
            <a:r>
              <a:rPr lang="en-IN" dirty="0" smtClean="0"/>
              <a:t> [1986] and TPACK builds on core ideas through the inclusion of technology. </a:t>
            </a:r>
          </a:p>
          <a:p>
            <a:r>
              <a:rPr lang="en-IN" dirty="0" smtClean="0"/>
              <a:t>Technological content knowledge refers to knowledge about how technology may be used to provide new ways of teaching </a:t>
            </a:r>
            <a:r>
              <a:rPr lang="en-IN" dirty="0" smtClean="0"/>
              <a:t>content.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IN" dirty="0" smtClean="0"/>
              <a:t>Content knowledge is a is a teacher’s knowledge about the subject matter to be learned for taught.</a:t>
            </a:r>
          </a:p>
          <a:p>
            <a:r>
              <a:rPr lang="en-IN" dirty="0" smtClean="0"/>
              <a:t> It defines as “a through grounding in college level subject matter or comment of the subject.” It may also include knowledge or concepts, theories conceptual frames as well as knowledge about accepted ways of developing knowledge.</a:t>
            </a:r>
          </a:p>
          <a:p>
            <a:r>
              <a:rPr lang="en-IN" dirty="0" smtClean="0"/>
              <a:t>Knowledge </a:t>
            </a:r>
            <a:r>
              <a:rPr lang="en-IN" dirty="0" smtClean="0"/>
              <a:t>of content is critical importance for teachers.</a:t>
            </a:r>
          </a:p>
          <a:p>
            <a:r>
              <a:rPr lang="en-IN" dirty="0" smtClean="0"/>
              <a:t> As ideas organizational frame works, knowledge of evidence and proof as well as established practices and approaches towards developing such knowledge.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dirty="0" smtClean="0"/>
              <a:t>Pedagogical knowledge is deep knowledge about processes and practices or methods of teaching and learning. </a:t>
            </a:r>
          </a:p>
          <a:p>
            <a:r>
              <a:rPr lang="en-IN" dirty="0" smtClean="0"/>
              <a:t>They encompass, among other things, overall educational purpose, values and aims, this generic form of knowledge applies to understanding how students learn, general classroom management skills, and lesson planning and student’s assessment. </a:t>
            </a:r>
          </a:p>
          <a:p>
            <a:r>
              <a:rPr lang="en-IN" dirty="0" smtClean="0"/>
              <a:t>It includes knowledge about techniques or methods used in the classroom.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IN" dirty="0" smtClean="0"/>
              <a:t>A teacher with deep pedagogical knowledge understands how students construct knowledge and acquire skills and how they develop habits of mind and positive dispositions toward learning. </a:t>
            </a:r>
          </a:p>
          <a:p>
            <a:r>
              <a:rPr lang="en-IN" dirty="0" smtClean="0"/>
              <a:t>Pedagogical knowledge requires an understanding of cognitive and developmental theories of knowledge and how they are play to students in the classrooms.</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dirty="0" smtClean="0"/>
              <a:t>Technological knowledge is always in a state of flux. Thus defining it is difficult.</a:t>
            </a:r>
          </a:p>
          <a:p>
            <a:r>
              <a:rPr lang="en-IN" dirty="0" smtClean="0"/>
              <a:t> Technology knowledge is the basis of effective teaching with technology. Requiring and understanding of the representation of concepts using technologies; pedagogical techniques that use technologies in constructive ways to teach content; knowledge of what makes concepts difficult or easy to learn and how technology can help redress some of the problems that students face; knowledge of students prior knowledge and theories of epistemologies or strengthen old ones.</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dirty="0" smtClean="0"/>
              <a:t>TPACK </a:t>
            </a:r>
            <a:r>
              <a:rPr lang="en-IN" dirty="0" smtClean="0"/>
              <a:t>is an emergent form of knowledge that goes beyond all ‘core’ components [content, pedagogy and technology]. Technological pedagogical content knowledge is an understanding that emerges from interactions among content, pedagogy and technology knowledge.</a:t>
            </a:r>
          </a:p>
          <a:p>
            <a:r>
              <a:rPr lang="en-IN" dirty="0" smtClean="0"/>
              <a:t> Underlying truly meaningful and deeply skilled teaching with technology, TPACK is different from all there concepts individually. It is the basis of effective teaching with technology.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r>
            <a:br>
              <a:rPr lang="en-US" dirty="0" smtClean="0"/>
            </a:br>
            <a:endParaRPr lang="en-US" dirty="0" smtClean="0"/>
          </a:p>
          <a:p>
            <a:r>
              <a:rPr lang="en-US" dirty="0" smtClean="0"/>
              <a:t>Technology in the classroom is becoming more and more predominant.</a:t>
            </a:r>
          </a:p>
          <a:p>
            <a:r>
              <a:rPr lang="en-US" dirty="0" smtClean="0"/>
              <a:t>S</a:t>
            </a:r>
            <a:r>
              <a:rPr lang="en-US" dirty="0" smtClean="0"/>
              <a:t>tudents </a:t>
            </a:r>
            <a:r>
              <a:rPr lang="en-US" dirty="0" smtClean="0"/>
              <a:t>prefer technology because they believe that makes learning more interesting and fun.</a:t>
            </a:r>
          </a:p>
          <a:p>
            <a:r>
              <a:rPr lang="en-US" dirty="0" smtClean="0"/>
              <a:t> Subjects that students deem challenging or boring can become more interesting with virtual lessons, through a video or when using a tablet. </a:t>
            </a:r>
          </a:p>
          <a:p>
            <a:r>
              <a:rPr lang="en-US" dirty="0" smtClean="0"/>
              <a:t>Using technology in the classroom would help prepare them for the digital future. Technology occupies an important place.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knowledge (CK)</a:t>
            </a:r>
            <a:endParaRPr lang="en-US" dirty="0"/>
          </a:p>
        </p:txBody>
      </p:sp>
      <p:sp>
        <p:nvSpPr>
          <p:cNvPr id="3" name="Content Placeholder 2"/>
          <p:cNvSpPr>
            <a:spLocks noGrp="1"/>
          </p:cNvSpPr>
          <p:nvPr>
            <p:ph idx="1"/>
          </p:nvPr>
        </p:nvSpPr>
        <p:spPr/>
        <p:txBody>
          <a:bodyPr/>
          <a:lstStyle/>
          <a:p>
            <a:r>
              <a:rPr lang="en-US" dirty="0" smtClean="0"/>
              <a:t>Content knowledge may be defined as “a thorough grounding in college-level subject matter” or “command of the subject” (American Council on Education, 1999). </a:t>
            </a:r>
            <a:endParaRPr lang="en-US" dirty="0" smtClean="0"/>
          </a:p>
          <a:p>
            <a:r>
              <a:rPr lang="en-US" dirty="0" smtClean="0"/>
              <a:t>It </a:t>
            </a:r>
            <a:r>
              <a:rPr lang="en-US" dirty="0" smtClean="0"/>
              <a:t>may also include knowledge of concepts, theories, conceptual frameworks as well as knowledge about accepted ways of developing knowledge (</a:t>
            </a:r>
            <a:r>
              <a:rPr lang="en-US" dirty="0" err="1" smtClean="0"/>
              <a:t>Shulman</a:t>
            </a:r>
            <a:r>
              <a:rPr lang="en-US" dirty="0" smtClean="0"/>
              <a:t>, 1986).</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Pedagogical knowledge (PK)</a:t>
            </a:r>
            <a:endParaRPr lang="en-US" dirty="0"/>
          </a:p>
        </p:txBody>
      </p:sp>
      <p:sp>
        <p:nvSpPr>
          <p:cNvPr id="3" name="Content Placeholder 2"/>
          <p:cNvSpPr>
            <a:spLocks noGrp="1"/>
          </p:cNvSpPr>
          <p:nvPr>
            <p:ph idx="1"/>
          </p:nvPr>
        </p:nvSpPr>
        <p:spPr/>
        <p:txBody>
          <a:bodyPr/>
          <a:lstStyle/>
          <a:p>
            <a:r>
              <a:rPr lang="en-US" dirty="0" smtClean="0"/>
              <a:t>Pedagogical knowledge includes generic knowledge about how students learn, teaching approaches, methods of assessment and knowledge of different theories about learning (Harris et al., 2009; </a:t>
            </a:r>
            <a:r>
              <a:rPr lang="en-US" dirty="0" err="1" smtClean="0"/>
              <a:t>Shulman</a:t>
            </a:r>
            <a:r>
              <a:rPr lang="en-US" dirty="0" smtClean="0"/>
              <a:t>, 1986</a:t>
            </a:r>
            <a:r>
              <a:rPr lang="en-US" dirty="0" smtClean="0"/>
              <a:t>).</a:t>
            </a:r>
          </a:p>
          <a:p>
            <a:r>
              <a:rPr lang="en-US" dirty="0" smtClean="0"/>
              <a:t> </a:t>
            </a:r>
            <a:r>
              <a:rPr lang="en-US" dirty="0" smtClean="0"/>
              <a:t>This knowledge alone is necessary but insufficient for teaching purposes. In addition a teacher requires content knowledge.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Pedagogical content knowledge (PCK)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Pedagogical content knowledge is knowledge about how to combine pedagogy and content effectively (</a:t>
            </a:r>
            <a:r>
              <a:rPr lang="en-US" dirty="0" err="1" smtClean="0"/>
              <a:t>Shulman</a:t>
            </a:r>
            <a:r>
              <a:rPr lang="en-US" dirty="0" smtClean="0"/>
              <a:t>, 1986). </a:t>
            </a:r>
          </a:p>
          <a:p>
            <a:r>
              <a:rPr lang="en-US" dirty="0" smtClean="0"/>
              <a:t>This is knowledge about how to make a subject understandable to learners.</a:t>
            </a:r>
          </a:p>
          <a:p>
            <a:r>
              <a:rPr lang="en-US" dirty="0" smtClean="0"/>
              <a:t> </a:t>
            </a:r>
            <a:r>
              <a:rPr lang="en-US" dirty="0" err="1" smtClean="0"/>
              <a:t>Archambault</a:t>
            </a:r>
            <a:r>
              <a:rPr lang="en-US" dirty="0" smtClean="0"/>
              <a:t> and </a:t>
            </a:r>
            <a:r>
              <a:rPr lang="en-US" dirty="0" err="1" smtClean="0"/>
              <a:t>Crippen</a:t>
            </a:r>
            <a:r>
              <a:rPr lang="en-US" dirty="0" smtClean="0"/>
              <a:t> (2009) report that PCK includes knowledge of what makes a subject difficult or easy to learn, as well as knowledge of common misconceptions and likely preconceptions students bring with them to the classroom.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Technological Content Knowledge (TCK)</a:t>
            </a:r>
            <a:br>
              <a:rPr lang="en-US" sz="3200" b="1" dirty="0" smtClean="0"/>
            </a:br>
            <a:endParaRPr lang="en-US" sz="3200" dirty="0"/>
          </a:p>
        </p:txBody>
      </p:sp>
      <p:sp>
        <p:nvSpPr>
          <p:cNvPr id="3" name="Content Placeholder 2"/>
          <p:cNvSpPr>
            <a:spLocks noGrp="1"/>
          </p:cNvSpPr>
          <p:nvPr>
            <p:ph idx="1"/>
          </p:nvPr>
        </p:nvSpPr>
        <p:spPr/>
        <p:txBody>
          <a:bodyPr>
            <a:normAutofit/>
          </a:bodyPr>
          <a:lstStyle/>
          <a:p>
            <a:r>
              <a:rPr lang="en-US" dirty="0" smtClean="0"/>
              <a:t>Technological content knowledge refers to knowledge about how technology may be used to provide new ways of teaching content(</a:t>
            </a:r>
            <a:r>
              <a:rPr lang="en-US" dirty="0" err="1" smtClean="0"/>
              <a:t>Niess</a:t>
            </a:r>
            <a:r>
              <a:rPr lang="en-US" dirty="0" smtClean="0"/>
              <a:t>, 2005). </a:t>
            </a:r>
          </a:p>
          <a:p>
            <a:r>
              <a:rPr lang="en-US" dirty="0" smtClean="0"/>
              <a:t>For example, digital animation makes it possible for students to conceptualize how electrons are shared between atoms when chemical compounds are formed.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Technological Pedagogical Knowledge (TPK)</a:t>
            </a:r>
            <a:br>
              <a:rPr lang="en-US" sz="2800" b="1" dirty="0" smtClean="0"/>
            </a:br>
            <a:endParaRPr lang="en-US" sz="2800" dirty="0"/>
          </a:p>
        </p:txBody>
      </p:sp>
      <p:sp>
        <p:nvSpPr>
          <p:cNvPr id="3" name="Content Placeholder 2"/>
          <p:cNvSpPr>
            <a:spLocks noGrp="1"/>
          </p:cNvSpPr>
          <p:nvPr>
            <p:ph idx="1"/>
          </p:nvPr>
        </p:nvSpPr>
        <p:spPr/>
        <p:txBody>
          <a:bodyPr/>
          <a:lstStyle/>
          <a:p>
            <a:r>
              <a:rPr lang="en-US" dirty="0" smtClean="0"/>
              <a:t>Technological pedagogical knowledge refers to the affordances and constraints of technology as an enabler of different teaching approaches (</a:t>
            </a:r>
            <a:r>
              <a:rPr lang="en-US" dirty="0" err="1" smtClean="0"/>
              <a:t>Mishra</a:t>
            </a:r>
            <a:r>
              <a:rPr lang="en-US" dirty="0" smtClean="0"/>
              <a:t> &amp; Koehler, 2006).</a:t>
            </a:r>
          </a:p>
          <a:p>
            <a:r>
              <a:rPr lang="en-US" dirty="0" smtClean="0"/>
              <a:t> For example online collaboration tools may facilitate social learning for geographically separated learners.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Technological Pedagogical Content Knowledge (TPCK)</a:t>
            </a:r>
            <a:br>
              <a:rPr lang="en-US" sz="2800" b="1" dirty="0" smtClean="0"/>
            </a:br>
            <a:endParaRPr lang="en-US" sz="2800" dirty="0"/>
          </a:p>
        </p:txBody>
      </p:sp>
      <p:sp>
        <p:nvSpPr>
          <p:cNvPr id="3" name="Content Placeholder 2"/>
          <p:cNvSpPr>
            <a:spLocks noGrp="1"/>
          </p:cNvSpPr>
          <p:nvPr>
            <p:ph idx="1"/>
          </p:nvPr>
        </p:nvSpPr>
        <p:spPr/>
        <p:txBody>
          <a:bodyPr>
            <a:normAutofit fontScale="92500"/>
          </a:bodyPr>
          <a:lstStyle/>
          <a:p>
            <a:r>
              <a:rPr lang="en-US" dirty="0" smtClean="0"/>
              <a:t>Technological pedagogical content knowledge refers to the knowledge and understanding of the interplay between CK, PK and TK when using technology for teaching and learning (Schmidt, Thompson, Koehler, Shin, &amp; </a:t>
            </a:r>
            <a:r>
              <a:rPr lang="en-US" dirty="0" err="1" smtClean="0"/>
              <a:t>Mishra</a:t>
            </a:r>
            <a:r>
              <a:rPr lang="en-US" dirty="0" smtClean="0"/>
              <a:t>, 2009). </a:t>
            </a:r>
          </a:p>
          <a:p>
            <a:r>
              <a:rPr lang="en-US" dirty="0" smtClean="0"/>
              <a:t>It includes an understanding of the complexity of relationships between students, teachers, content, practices and technologies (</a:t>
            </a:r>
            <a:r>
              <a:rPr lang="en-US" dirty="0" err="1" smtClean="0"/>
              <a:t>Archambault</a:t>
            </a:r>
            <a:r>
              <a:rPr lang="en-US" dirty="0" smtClean="0"/>
              <a:t> &amp; </a:t>
            </a:r>
            <a:r>
              <a:rPr lang="en-US" dirty="0" err="1" smtClean="0"/>
              <a:t>Crippen</a:t>
            </a:r>
            <a:r>
              <a:rPr lang="en-US" dirty="0" smtClean="0"/>
              <a:t>, 2009).</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PACK-new.png"/>
          <p:cNvPicPr>
            <a:picLocks noGrp="1" noChangeAspect="1"/>
          </p:cNvPicPr>
          <p:nvPr>
            <p:ph idx="1"/>
          </p:nvPr>
        </p:nvPicPr>
        <p:blipFill>
          <a:blip r:embed="rId2"/>
          <a:stretch>
            <a:fillRect/>
          </a:stretch>
        </p:blipFill>
        <p:spPr>
          <a:xfrm>
            <a:off x="1371600" y="304800"/>
            <a:ext cx="5704395" cy="63246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2040</Words>
  <Application>Microsoft Office PowerPoint</Application>
  <PresentationFormat>On-screen Show (4:3)</PresentationFormat>
  <Paragraphs>86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TPACK</vt:lpstr>
      <vt:lpstr>Technology knowledge (TK)</vt:lpstr>
      <vt:lpstr>Content knowledge (CK)</vt:lpstr>
      <vt:lpstr>Pedagogical knowledge (PK)</vt:lpstr>
      <vt:lpstr>Pedagogical content knowledge (PCK)</vt:lpstr>
      <vt:lpstr>Technological Content Knowledge (TCK) </vt:lpstr>
      <vt:lpstr>Technological Pedagogical Knowledge (TPK) </vt:lpstr>
      <vt:lpstr>Technological Pedagogical Content Knowledge (TPCK) </vt:lpstr>
      <vt:lpstr>Slide 9</vt:lpstr>
      <vt:lpstr>Slide 10</vt:lpstr>
      <vt:lpstr>Content Knowledge (CK) </vt:lpstr>
      <vt:lpstr>Pedagogical Knowledge (PK) </vt:lpstr>
      <vt:lpstr>Technology Knowledge (TK) </vt:lpstr>
      <vt:lpstr>Pedagogical Content Knowledge (PCK) </vt:lpstr>
      <vt:lpstr>Technological Content Knowledge (TCK) </vt:lpstr>
      <vt:lpstr>Technological Pedagogical Knowledge (TPK)  </vt:lpstr>
      <vt:lpstr>Technological Pedagogical Content Knowledge (TPACK) </vt:lpstr>
      <vt:lpstr>Teacher as a Techno Pedagogue </vt:lpstr>
      <vt:lpstr>Slide 19</vt:lpstr>
      <vt:lpstr>Slide 20</vt:lpstr>
      <vt:lpstr>Slide 21</vt:lpstr>
      <vt:lpstr>Slide 22</vt:lpstr>
      <vt:lpstr>Slide 23</vt:lpstr>
      <vt:lpstr>Slide 24</vt:lpstr>
      <vt:lpstr>Slide 25</vt:lpstr>
      <vt:lpstr>Slide 26</vt:lpstr>
      <vt:lpstr>Slide 27</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TPACK</dc:title>
  <dc:creator>User</dc:creator>
  <cp:lastModifiedBy>User</cp:lastModifiedBy>
  <cp:revision>10</cp:revision>
  <dcterms:created xsi:type="dcterms:W3CDTF">2006-08-16T00:00:00Z</dcterms:created>
  <dcterms:modified xsi:type="dcterms:W3CDTF">2016-02-11T06:24:12Z</dcterms:modified>
</cp:coreProperties>
</file>